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  <p:sldMasterId id="2147483648" r:id="rId5"/>
  </p:sldMasterIdLst>
  <p:notesMasterIdLst>
    <p:notesMasterId r:id="rId34"/>
  </p:notesMasterIdLst>
  <p:sldIdLst>
    <p:sldId id="256" r:id="rId6"/>
    <p:sldId id="320" r:id="rId7"/>
    <p:sldId id="258" r:id="rId8"/>
    <p:sldId id="262" r:id="rId9"/>
    <p:sldId id="324" r:id="rId10"/>
    <p:sldId id="326" r:id="rId11"/>
    <p:sldId id="327" r:id="rId12"/>
    <p:sldId id="291" r:id="rId13"/>
    <p:sldId id="316" r:id="rId14"/>
    <p:sldId id="276" r:id="rId15"/>
    <p:sldId id="315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22" r:id="rId25"/>
    <p:sldId id="340" r:id="rId26"/>
    <p:sldId id="336" r:id="rId27"/>
    <p:sldId id="337" r:id="rId28"/>
    <p:sldId id="338" r:id="rId29"/>
    <p:sldId id="321" r:id="rId30"/>
    <p:sldId id="314" r:id="rId31"/>
    <p:sldId id="317" r:id="rId32"/>
    <p:sldId id="318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Michroma" panose="020B0604020202020204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C28EA-A249-803B-05DF-C3C3FAFFAEB1}" v="2" dt="2022-12-19T20:52:18.759"/>
    <p1510:client id="{D42DD9A5-834E-491F-B979-2F3345B2C353}" v="1" dt="2022-12-20T13:55:32.659"/>
    <p1510:client id="{E6A9CE6A-0B62-45C4-AFA2-1F8898BA51F2}" v="9" dt="2022-12-19T18:36:34.876"/>
  </p1510:revLst>
</p1510:revInfo>
</file>

<file path=ppt/tableStyles.xml><?xml version="1.0" encoding="utf-8"?>
<a:tblStyleLst xmlns:a="http://schemas.openxmlformats.org/drawingml/2006/main" def="{CD67E83C-D63C-444F-A5A1-B633DE9E1AF3}">
  <a:tblStyle styleId="{CD67E83C-D63C-444F-A5A1-B633DE9E1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1bd6449d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1bd6449d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c5e33984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0c5e33984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f499fd2d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f499fd2d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bd6449d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bd6449d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2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1bd6449d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1bd6449d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bd6449d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bd6449d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bd6449d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bd6449d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40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bd6449d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bd6449d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7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bd6449d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bd6449d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84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0c5e339841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0c5e339841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c5e33984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c5e33984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c5e339841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c5e339841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sz="3500" b="1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6" hasCustomPrompt="1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8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9" hasCustomPrompt="1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1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 hasCustomPrompt="1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2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3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 idx="4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5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6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3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4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5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6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2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3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4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5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6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7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8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4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5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6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8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9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13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4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15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hasCustomPrompt="1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2" hasCustomPrompt="1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3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 idx="4" hasCustomPrompt="1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5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6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7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8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9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hasCustomPrompt="1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2" hasCustomPrompt="1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3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 idx="4" hasCustomPrompt="1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5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 idx="6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7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8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9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13" hasCustomPrompt="1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4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15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1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388EC-965B-6A64-7921-B4E3807DB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5F37A0-B7C6-8110-B0BC-A3A2192AE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9284E4-EF96-FF4F-5790-781604AC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22B897-665C-1AAD-81EF-43F3D3EB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A31AE-1D33-0551-4117-2EF424D4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5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1036C-A268-A556-F7CE-FA5337E0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CDED23-17A6-7AD5-CD29-9AAA6D1D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58549-E228-F09E-E960-F8F59208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B130F-8117-0949-27A8-3F803D4E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44859-51E2-BD22-AED2-18449687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218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25F77-D686-3BB9-F2FE-FA453301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25FB5C-CF0B-59D1-CF81-F10065ED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FF24B9-3CEB-0174-FFD6-7A62913B8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E7CB2-A50A-3E79-7B64-98BA45F7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2C8172-AA95-599D-40BB-A06348B0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38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498AB-C8BF-4391-41D6-6D0EEBC7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8A3D5-549C-88C1-77C9-BA0CCD70F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AF0993-B7EE-7B71-27A8-1038DC6F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DEFC0E-D48A-C03F-E0DD-61C9D0CA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8138A7-A492-D5B6-CBE1-5559C2EA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FDD69F-E102-0FCD-1EDF-F80F70BA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542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11718-2096-028F-DEC4-A0E9C8FB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3615E8-EC68-59FC-8128-3A41554D8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1A1FD3-FD33-8C6F-39E4-598E0C3CC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2E182-0896-88AF-623D-89192EEE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8B3867-984F-4BB7-AD2C-7A045F3E6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93AA91-E808-246E-ECB2-BA036D48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DA9A62-B84C-1BF1-7D16-2DCCA035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880DFBC-ED8C-B028-217D-C0B7B9B7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5610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C3527-55BE-5829-1F88-506E0673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DC28F8-70EE-CC89-C812-663CA2BE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A71C70-80F4-DDA2-B499-9867C3CF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6D04DB-A286-E38E-E6FD-83C5158B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569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E8FF56-AC5C-E885-8AC7-7B116858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D04932-65DA-6ECC-4DED-90D22B5C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01BE1F-7EF3-675D-2B32-6DA54CD8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5A2B3-FF3C-0384-324E-8630018F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047B9A-1185-26CA-DE6C-55A94C38A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E96613-6D50-37B8-6731-B6E3A46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550C83-8029-17BE-1D3F-314473E6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68E9FD-221A-B8EE-9352-FAE10D3B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D67E43-8806-BBD2-59C6-4852B4EA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843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2B888-BB14-AEC3-0ACD-D2A725A6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702018-BA0D-5A0D-85C3-717015392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22D69F-6C69-550F-1990-106D603BB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A84359-7FAF-5B8D-1153-D33846FF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FD7BC4-5BF7-B76D-6348-BCEF11E8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A53664-721B-404F-408B-99E3078D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038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E2D3E-E912-6353-0778-2055F620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58DABD-CFC3-BAA5-A615-0F6C35BB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C703B1-9D15-D2D1-E2DD-627FCB8A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A9AD6E-F0C1-0D7A-A0B1-0F129384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5B33-B0A3-AFF8-BDE5-6A51ADB0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845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40D374-D554-3757-B4BF-8C25F24EE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E836F1-3468-4D99-C55E-3E1252854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98E948-1CF0-54F5-41AD-4B0582A3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F64E3E-C0CD-AD01-8A24-8E0F9610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EAF56B-1A7F-2BD7-9987-255179C6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5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350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174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378" lvl="1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96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4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5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6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8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9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13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4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15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005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hasCustomPrompt="1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2" hasCustomPrompt="1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3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 idx="4" hasCustomPrompt="1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5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 idx="6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7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8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9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13" hasCustomPrompt="1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4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15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2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B8CF84-67F6-7678-EBFF-A573CEFE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C93B74-87DB-CE63-666A-390A89606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58275-E07B-9CE0-0B7B-3D704F97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A08A-6CE1-4F8F-8173-3AD5275393FA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A636A-0062-9AEF-4C62-E6561F2E0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51CA5-952A-3972-38A5-AEC799168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A0CA1-D130-4D2F-865D-2EAC0C21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08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 rot="5400000">
            <a:off x="2424623" y="-186752"/>
            <a:ext cx="440400" cy="2349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/>
          <p:nvPr/>
        </p:nvSpPr>
        <p:spPr>
          <a:xfrm>
            <a:off x="7721025" y="778475"/>
            <a:ext cx="440400" cy="3369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MINEWAY </a:t>
            </a:r>
            <a:r>
              <a:rPr lang="en" sz="4100">
                <a:solidFill>
                  <a:schemeClr val="lt2"/>
                </a:solidFill>
              </a:rPr>
              <a:t>SURFER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1234465" y="4021972"/>
            <a:ext cx="6316261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Produced by Chloé Becker, Tom Collange, Clément Coutant, Cyrian Crusson, Jérémie Degorce-Dumas, Guillaume Deschamps, Fabien Mucret and Tanguy Perot</a:t>
            </a:r>
            <a:endParaRPr/>
          </a:p>
        </p:txBody>
      </p:sp>
      <p:cxnSp>
        <p:nvCxnSpPr>
          <p:cNvPr id="205" name="Google Shape;205;p34"/>
          <p:cNvCxnSpPr/>
          <p:nvPr/>
        </p:nvCxnSpPr>
        <p:spPr>
          <a:xfrm>
            <a:off x="1021650" y="1462801"/>
            <a:ext cx="636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4"/>
          <p:cNvSpPr txBox="1"/>
          <p:nvPr/>
        </p:nvSpPr>
        <p:spPr>
          <a:xfrm>
            <a:off x="1783223" y="877648"/>
            <a:ext cx="17232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06/12/2022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" name="Google Shape;208;p34"/>
          <p:cNvCxnSpPr>
            <a:endCxn id="209" idx="2"/>
          </p:cNvCxnSpPr>
          <p:nvPr/>
        </p:nvCxnSpPr>
        <p:spPr>
          <a:xfrm>
            <a:off x="1024159" y="3577873"/>
            <a:ext cx="469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4"/>
          <p:cNvSpPr/>
          <p:nvPr/>
        </p:nvSpPr>
        <p:spPr>
          <a:xfrm>
            <a:off x="5714959" y="3406123"/>
            <a:ext cx="343500" cy="343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4"/>
          <p:cNvSpPr/>
          <p:nvPr/>
        </p:nvSpPr>
        <p:spPr>
          <a:xfrm rot="10800000">
            <a:off x="7180872" y="954413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4"/>
          <p:cNvSpPr/>
          <p:nvPr/>
        </p:nvSpPr>
        <p:spPr>
          <a:xfrm rot="10800000" flipH="1">
            <a:off x="964862" y="4036912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4"/>
          <p:cNvSpPr/>
          <p:nvPr/>
        </p:nvSpPr>
        <p:spPr>
          <a:xfrm flipH="1">
            <a:off x="1132067" y="898439"/>
            <a:ext cx="208533" cy="178633"/>
          </a:xfrm>
          <a:custGeom>
            <a:avLst/>
            <a:gdLst/>
            <a:ahLst/>
            <a:cxnLst/>
            <a:rect l="l" t="t" r="r" b="b"/>
            <a:pathLst>
              <a:path w="121771" h="104311" extrusionOk="0">
                <a:moveTo>
                  <a:pt x="48572" y="1"/>
                </a:moveTo>
                <a:cubicBezTo>
                  <a:pt x="46354" y="1"/>
                  <a:pt x="44135" y="841"/>
                  <a:pt x="42439" y="2521"/>
                </a:cubicBezTo>
                <a:lnTo>
                  <a:pt x="5122" y="39935"/>
                </a:lnTo>
                <a:cubicBezTo>
                  <a:pt x="1860" y="43197"/>
                  <a:pt x="33" y="47601"/>
                  <a:pt x="1" y="52201"/>
                </a:cubicBezTo>
                <a:cubicBezTo>
                  <a:pt x="33" y="56767"/>
                  <a:pt x="1893" y="61138"/>
                  <a:pt x="5122" y="64368"/>
                </a:cubicBezTo>
                <a:lnTo>
                  <a:pt x="42439" y="101783"/>
                </a:lnTo>
                <a:cubicBezTo>
                  <a:pt x="44144" y="103471"/>
                  <a:pt x="46365" y="104311"/>
                  <a:pt x="48584" y="104311"/>
                </a:cubicBezTo>
                <a:cubicBezTo>
                  <a:pt x="50826" y="104311"/>
                  <a:pt x="53065" y="103455"/>
                  <a:pt x="54770" y="101750"/>
                </a:cubicBezTo>
                <a:cubicBezTo>
                  <a:pt x="58129" y="98325"/>
                  <a:pt x="58129" y="92812"/>
                  <a:pt x="54704" y="89420"/>
                </a:cubicBezTo>
                <a:lnTo>
                  <a:pt x="26097" y="60910"/>
                </a:lnTo>
                <a:lnTo>
                  <a:pt x="113094" y="60910"/>
                </a:lnTo>
                <a:cubicBezTo>
                  <a:pt x="117889" y="60910"/>
                  <a:pt x="121771" y="56996"/>
                  <a:pt x="121771" y="52201"/>
                </a:cubicBezTo>
                <a:cubicBezTo>
                  <a:pt x="121771" y="47405"/>
                  <a:pt x="117889" y="43491"/>
                  <a:pt x="113094" y="43491"/>
                </a:cubicBezTo>
                <a:lnTo>
                  <a:pt x="26097" y="43491"/>
                </a:lnTo>
                <a:lnTo>
                  <a:pt x="54704" y="14883"/>
                </a:lnTo>
                <a:cubicBezTo>
                  <a:pt x="58162" y="11491"/>
                  <a:pt x="58162" y="5946"/>
                  <a:pt x="54704" y="2521"/>
                </a:cubicBezTo>
                <a:cubicBezTo>
                  <a:pt x="53008" y="841"/>
                  <a:pt x="50790" y="1"/>
                  <a:pt x="4857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4"/>
          <p:cNvGrpSpPr/>
          <p:nvPr/>
        </p:nvGrpSpPr>
        <p:grpSpPr>
          <a:xfrm rot="10800000" flipH="1">
            <a:off x="1021638" y="2072659"/>
            <a:ext cx="208551" cy="228115"/>
            <a:chOff x="1348000" y="237300"/>
            <a:chExt cx="4772325" cy="5220025"/>
          </a:xfrm>
        </p:grpSpPr>
        <p:sp>
          <p:nvSpPr>
            <p:cNvPr id="215" name="Google Shape;215;p34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34"/>
          <p:cNvSpPr txBox="1"/>
          <p:nvPr/>
        </p:nvSpPr>
        <p:spPr>
          <a:xfrm>
            <a:off x="5641453" y="3460117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4"/>
          <p:cNvSpPr/>
          <p:nvPr/>
        </p:nvSpPr>
        <p:spPr>
          <a:xfrm>
            <a:off x="3728493" y="2147000"/>
            <a:ext cx="1676700" cy="1676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4"/>
          <p:cNvSpPr txBox="1">
            <a:spLocks noGrp="1"/>
          </p:cNvSpPr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</a:t>
            </a:r>
            <a:r>
              <a:rPr lang="en"/>
              <a:t> </a:t>
            </a:r>
            <a:r>
              <a:rPr lang="en-US">
                <a:solidFill>
                  <a:schemeClr val="lt2"/>
                </a:solidFill>
              </a:rPr>
              <a:t>Code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09" name="Google Shape;909;p54"/>
          <p:cNvGrpSpPr/>
          <p:nvPr/>
        </p:nvGrpSpPr>
        <p:grpSpPr>
          <a:xfrm rot="10800000" flipH="1">
            <a:off x="3323048" y="860888"/>
            <a:ext cx="208552" cy="228115"/>
            <a:chOff x="1348000" y="237300"/>
            <a:chExt cx="4772325" cy="5220025"/>
          </a:xfrm>
        </p:grpSpPr>
        <p:sp>
          <p:nvSpPr>
            <p:cNvPr id="910" name="Google Shape;910;p54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54"/>
          <p:cNvGrpSpPr/>
          <p:nvPr/>
        </p:nvGrpSpPr>
        <p:grpSpPr>
          <a:xfrm flipH="1">
            <a:off x="5648397" y="860888"/>
            <a:ext cx="161782" cy="228115"/>
            <a:chOff x="1348000" y="237300"/>
            <a:chExt cx="4772325" cy="5220025"/>
          </a:xfrm>
        </p:grpSpPr>
        <p:sp>
          <p:nvSpPr>
            <p:cNvPr id="913" name="Google Shape;913;p54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4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915;p54"/>
          <p:cNvCxnSpPr>
            <a:cxnSpLocks/>
          </p:cNvCxnSpPr>
          <p:nvPr/>
        </p:nvCxnSpPr>
        <p:spPr>
          <a:xfrm>
            <a:off x="870728" y="2985350"/>
            <a:ext cx="286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54"/>
          <p:cNvSpPr txBox="1"/>
          <p:nvPr/>
        </p:nvSpPr>
        <p:spPr>
          <a:xfrm>
            <a:off x="845053" y="1592240"/>
            <a:ext cx="1980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VS Code </a:t>
            </a:r>
            <a:endParaRPr sz="20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918" name="Google Shape;918;p54"/>
          <p:cNvSpPr txBox="1"/>
          <p:nvPr/>
        </p:nvSpPr>
        <p:spPr>
          <a:xfrm>
            <a:off x="715103" y="2067340"/>
            <a:ext cx="223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Open-source code editor</a:t>
            </a:r>
          </a:p>
        </p:txBody>
      </p:sp>
      <p:sp>
        <p:nvSpPr>
          <p:cNvPr id="919" name="Google Shape;919;p54"/>
          <p:cNvSpPr txBox="1"/>
          <p:nvPr/>
        </p:nvSpPr>
        <p:spPr>
          <a:xfrm>
            <a:off x="6318047" y="1592240"/>
            <a:ext cx="1980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Bugs </a:t>
            </a:r>
            <a:endParaRPr sz="20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920" name="Google Shape;920;p54"/>
          <p:cNvSpPr txBox="1"/>
          <p:nvPr/>
        </p:nvSpPr>
        <p:spPr>
          <a:xfrm>
            <a:off x="6190547" y="2067340"/>
            <a:ext cx="223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Squashed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54"/>
          <p:cNvSpPr txBox="1"/>
          <p:nvPr/>
        </p:nvSpPr>
        <p:spPr>
          <a:xfrm>
            <a:off x="1707241" y="3408071"/>
            <a:ext cx="1980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Unity</a:t>
            </a:r>
            <a:endParaRPr sz="20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922" name="Google Shape;922;p54"/>
          <p:cNvSpPr txBox="1"/>
          <p:nvPr/>
        </p:nvSpPr>
        <p:spPr>
          <a:xfrm>
            <a:off x="1947141" y="3761396"/>
            <a:ext cx="1541842" cy="72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Runtime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p54"/>
          <p:cNvSpPr txBox="1"/>
          <p:nvPr/>
        </p:nvSpPr>
        <p:spPr>
          <a:xfrm>
            <a:off x="5455859" y="3408071"/>
            <a:ext cx="1980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C#</a:t>
            </a:r>
            <a:endParaRPr sz="20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924" name="Google Shape;924;p54"/>
          <p:cNvSpPr txBox="1"/>
          <p:nvPr/>
        </p:nvSpPr>
        <p:spPr>
          <a:xfrm>
            <a:off x="5365053" y="3883171"/>
            <a:ext cx="223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5" name="Google Shape;925;p54"/>
          <p:cNvCxnSpPr>
            <a:cxnSpLocks/>
          </p:cNvCxnSpPr>
          <p:nvPr/>
        </p:nvCxnSpPr>
        <p:spPr>
          <a:xfrm>
            <a:off x="5410328" y="2985350"/>
            <a:ext cx="285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54"/>
          <p:cNvCxnSpPr/>
          <p:nvPr/>
        </p:nvCxnSpPr>
        <p:spPr>
          <a:xfrm>
            <a:off x="1837353" y="2562950"/>
            <a:ext cx="0" cy="41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54"/>
          <p:cNvCxnSpPr>
            <a:stCxn id="921" idx="0"/>
          </p:cNvCxnSpPr>
          <p:nvPr/>
        </p:nvCxnSpPr>
        <p:spPr>
          <a:xfrm rot="10800000">
            <a:off x="2697691" y="2994371"/>
            <a:ext cx="0" cy="4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54"/>
          <p:cNvCxnSpPr>
            <a:stCxn id="923" idx="0"/>
          </p:cNvCxnSpPr>
          <p:nvPr/>
        </p:nvCxnSpPr>
        <p:spPr>
          <a:xfrm rot="10800000">
            <a:off x="6446309" y="2985671"/>
            <a:ext cx="0" cy="42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54"/>
          <p:cNvCxnSpPr>
            <a:stCxn id="920" idx="2"/>
          </p:cNvCxnSpPr>
          <p:nvPr/>
        </p:nvCxnSpPr>
        <p:spPr>
          <a:xfrm>
            <a:off x="7308497" y="2552140"/>
            <a:ext cx="0" cy="43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0" name="Google Shape;930;p54"/>
          <p:cNvSpPr/>
          <p:nvPr/>
        </p:nvSpPr>
        <p:spPr>
          <a:xfrm rot="-5400000">
            <a:off x="4461614" y="1719978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4"/>
          <p:cNvSpPr/>
          <p:nvPr/>
        </p:nvSpPr>
        <p:spPr>
          <a:xfrm rot="-5400000" flipH="1">
            <a:off x="4461614" y="3855800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F7564D-9B97-E472-FEE9-721295D9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05" y="2412735"/>
            <a:ext cx="668864" cy="66886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C053894-7E5E-17CA-C5A8-C3AABA4A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31" y="2600471"/>
            <a:ext cx="1192800" cy="119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5"/>
          <p:cNvSpPr txBox="1">
            <a:spLocks noGrp="1"/>
          </p:cNvSpPr>
          <p:nvPr>
            <p:ph type="title" idx="6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The link between vs code and unity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46" name="Google Shape;946;p55"/>
          <p:cNvGrpSpPr/>
          <p:nvPr/>
        </p:nvGrpSpPr>
        <p:grpSpPr>
          <a:xfrm rot="10800000" flipH="1">
            <a:off x="2685548" y="859675"/>
            <a:ext cx="208551" cy="228115"/>
            <a:chOff x="1348000" y="237300"/>
            <a:chExt cx="4772325" cy="5220025"/>
          </a:xfrm>
        </p:grpSpPr>
        <p:sp>
          <p:nvSpPr>
            <p:cNvPr id="947" name="Google Shape;947;p55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55"/>
          <p:cNvGrpSpPr/>
          <p:nvPr/>
        </p:nvGrpSpPr>
        <p:grpSpPr>
          <a:xfrm flipH="1">
            <a:off x="6223475" y="859113"/>
            <a:ext cx="161782" cy="228115"/>
            <a:chOff x="1348000" y="237300"/>
            <a:chExt cx="4772325" cy="5220025"/>
          </a:xfrm>
        </p:grpSpPr>
        <p:sp>
          <p:nvSpPr>
            <p:cNvPr id="950" name="Google Shape;950;p55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F10F9741-A659-1BF8-129B-49A7E648EED7}"/>
              </a:ext>
            </a:extLst>
          </p:cNvPr>
          <p:cNvSpPr txBox="1"/>
          <p:nvPr/>
        </p:nvSpPr>
        <p:spPr>
          <a:xfrm>
            <a:off x="2594680" y="1781527"/>
            <a:ext cx="503519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err="1"/>
              <a:t>Unity</a:t>
            </a:r>
            <a:r>
              <a:rPr lang="fr-FR"/>
              <a:t> plug in:</a:t>
            </a:r>
          </a:p>
          <a:p>
            <a:pPr algn="just"/>
            <a:endParaRPr lang="fr-FR"/>
          </a:p>
          <a:p>
            <a:pPr algn="just"/>
            <a:r>
              <a:rPr lang="fr-FR"/>
              <a:t>1. VS code as default editor</a:t>
            </a:r>
          </a:p>
          <a:p>
            <a:pPr algn="just"/>
            <a:r>
              <a:rPr lang="fr-FR"/>
              <a:t>2. Open </a:t>
            </a:r>
            <a:r>
              <a:rPr lang="fr-FR" err="1"/>
              <a:t>unity</a:t>
            </a:r>
            <a:r>
              <a:rPr lang="fr-FR"/>
              <a:t> in correct </a:t>
            </a:r>
            <a:r>
              <a:rPr lang="fr-FR" err="1"/>
              <a:t>context</a:t>
            </a:r>
            <a:endParaRPr lang="fr-FR"/>
          </a:p>
          <a:p>
            <a:pPr algn="just"/>
            <a:r>
              <a:rPr lang="fr-FR"/>
              <a:t>3. </a:t>
            </a:r>
            <a:r>
              <a:rPr lang="fr-FR" err="1"/>
              <a:t>Omnisharp</a:t>
            </a:r>
            <a:r>
              <a:rPr lang="fr-FR"/>
              <a:t> </a:t>
            </a:r>
            <a:r>
              <a:rPr lang="fr-FR" err="1"/>
              <a:t>work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it</a:t>
            </a:r>
            <a:endParaRPr lang="fr-FR"/>
          </a:p>
          <a:p>
            <a:pPr algn="just"/>
            <a:r>
              <a:rPr lang="fr-FR"/>
              <a:t>4. configures Vs code to ignore certain </a:t>
            </a:r>
            <a:r>
              <a:rPr lang="fr-FR" err="1"/>
              <a:t>Unity</a:t>
            </a:r>
            <a:r>
              <a:rPr lang="fr-FR"/>
              <a:t> file type</a:t>
            </a:r>
          </a:p>
          <a:p>
            <a:pPr algn="just"/>
            <a:r>
              <a:rPr lang="fr-FR"/>
              <a:t>5. </a:t>
            </a:r>
            <a:r>
              <a:rPr lang="fr-FR" err="1"/>
              <a:t>Create</a:t>
            </a:r>
            <a:r>
              <a:rPr lang="fr-FR"/>
              <a:t> a launch file to enable </a:t>
            </a:r>
            <a:r>
              <a:rPr lang="fr-FR" err="1"/>
              <a:t>debugging</a:t>
            </a:r>
          </a:p>
          <a:p>
            <a:pPr algn="just"/>
            <a:endParaRPr lang="fr-FR"/>
          </a:p>
          <a:p>
            <a:pPr algn="just"/>
            <a:r>
              <a:rPr lang="fr-FR"/>
              <a:t>Code </a:t>
            </a:r>
            <a:r>
              <a:rPr lang="fr-FR" err="1"/>
              <a:t>completion</a:t>
            </a:r>
            <a:r>
              <a:rPr lang="fr-FR"/>
              <a:t> (IntelliSense) in VS code</a:t>
            </a:r>
          </a:p>
          <a:p>
            <a:pPr algn="just"/>
            <a:r>
              <a:rPr lang="fr-FR"/>
              <a:t>Windows </a:t>
            </a:r>
            <a:r>
              <a:rPr lang="fr-FR" err="1"/>
              <a:t>developper</a:t>
            </a:r>
            <a:r>
              <a:rPr lang="fr-FR"/>
              <a:t> pack / </a:t>
            </a:r>
            <a:r>
              <a:rPr lang="fr-FR" err="1"/>
              <a:t>macOS</a:t>
            </a:r>
            <a:r>
              <a:rPr lang="fr-FR"/>
              <a:t> SDK</a:t>
            </a:r>
          </a:p>
        </p:txBody>
      </p:sp>
    </p:spTree>
    <p:extLst>
      <p:ext uri="{BB962C8B-B14F-4D97-AF65-F5344CB8AC3E}">
        <p14:creationId xmlns:p14="http://schemas.microsoft.com/office/powerpoint/2010/main" val="249376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50A31-F105-09CC-2F59-7167E8C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50" y="483809"/>
            <a:ext cx="5628869" cy="1228200"/>
          </a:xfrm>
        </p:spPr>
        <p:txBody>
          <a:bodyPr/>
          <a:lstStyle/>
          <a:p>
            <a:r>
              <a:rPr lang="en-GB" u="sng">
                <a:latin typeface="Michroma"/>
              </a:rPr>
              <a:t>Environments &amp; 3d Models</a:t>
            </a:r>
          </a:p>
        </p:txBody>
      </p:sp>
      <p:pic>
        <p:nvPicPr>
          <p:cNvPr id="1026" name="Picture 2" descr="Logo — blender.org">
            <a:extLst>
              <a:ext uri="{FF2B5EF4-FFF2-40B4-BE49-F238E27FC236}">
                <a16:creationId xmlns:a16="http://schemas.microsoft.com/office/drawing/2014/main" id="{277AF7BA-D5C8-E607-E342-5A17801B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0" y="4130992"/>
            <a:ext cx="2188028" cy="66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FF3BCE-FC64-A7E6-CAA3-F4BCC8DF9095}"/>
              </a:ext>
            </a:extLst>
          </p:cNvPr>
          <p:cNvSpPr txBox="1"/>
          <p:nvPr/>
        </p:nvSpPr>
        <p:spPr>
          <a:xfrm>
            <a:off x="5531886" y="4382693"/>
            <a:ext cx="1756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latin typeface="Michroma"/>
              </a:rPr>
              <a:t>Made on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2705D3-5C04-9519-8CD7-5B5B3D4D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0" y="2062448"/>
            <a:ext cx="3279571" cy="25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3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93ABC-1018-EB8A-24E5-E49E680B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506292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50" u="sng"/>
              <a:t>Blender</a:t>
            </a:r>
          </a:p>
        </p:txBody>
      </p:sp>
      <p:pic>
        <p:nvPicPr>
          <p:cNvPr id="2054" name="Picture 6" descr="Blender user interface (Blender 2.8 and up) | The complete guide">
            <a:extLst>
              <a:ext uri="{FF2B5EF4-FFF2-40B4-BE49-F238E27FC236}">
                <a16:creationId xmlns:a16="http://schemas.microsoft.com/office/drawing/2014/main" id="{340E9FAA-2BAE-75D3-98D2-19598285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7587" y="1358885"/>
            <a:ext cx="5868827" cy="333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D32DD42-5AD5-5EAB-7D65-84125D2B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14" y="363894"/>
            <a:ext cx="1203735" cy="9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3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18;p53">
            <a:extLst>
              <a:ext uri="{FF2B5EF4-FFF2-40B4-BE49-F238E27FC236}">
                <a16:creationId xmlns:a16="http://schemas.microsoft.com/office/drawing/2014/main" id="{1B99A32D-DC8A-AEF2-D32C-07788C8ADA2E}"/>
              </a:ext>
            </a:extLst>
          </p:cNvPr>
          <p:cNvSpPr/>
          <p:nvPr/>
        </p:nvSpPr>
        <p:spPr>
          <a:xfrm>
            <a:off x="737817" y="3777750"/>
            <a:ext cx="760500" cy="76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14" name="Google Shape;814;p53"/>
          <p:cNvSpPr/>
          <p:nvPr/>
        </p:nvSpPr>
        <p:spPr>
          <a:xfrm>
            <a:off x="739700" y="1577094"/>
            <a:ext cx="760500" cy="76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15" name="Google Shape;815;p53"/>
          <p:cNvSpPr/>
          <p:nvPr/>
        </p:nvSpPr>
        <p:spPr>
          <a:xfrm>
            <a:off x="739700" y="2671244"/>
            <a:ext cx="760500" cy="7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17" name="Google Shape;817;p53"/>
          <p:cNvSpPr/>
          <p:nvPr/>
        </p:nvSpPr>
        <p:spPr>
          <a:xfrm>
            <a:off x="4718350" y="1577094"/>
            <a:ext cx="760500" cy="7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18" name="Google Shape;818;p53"/>
          <p:cNvSpPr/>
          <p:nvPr/>
        </p:nvSpPr>
        <p:spPr>
          <a:xfrm>
            <a:off x="4718350" y="2671244"/>
            <a:ext cx="760500" cy="76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19" name="Google Shape;819;p53"/>
          <p:cNvSpPr/>
          <p:nvPr/>
        </p:nvSpPr>
        <p:spPr>
          <a:xfrm>
            <a:off x="4718350" y="3771294"/>
            <a:ext cx="760500" cy="7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sp>
        <p:nvSpPr>
          <p:cNvPr id="820" name="Google Shape;820;p53"/>
          <p:cNvSpPr txBox="1">
            <a:spLocks noGrp="1"/>
          </p:cNvSpPr>
          <p:nvPr>
            <p:ph type="title" idx="15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u="sng">
                <a:latin typeface="Michroma"/>
              </a:rPr>
              <a:t>Features</a:t>
            </a:r>
            <a:endParaRPr u="sng">
              <a:solidFill>
                <a:schemeClr val="lt2"/>
              </a:solidFill>
              <a:latin typeface="Michroma"/>
            </a:endParaRPr>
          </a:p>
        </p:txBody>
      </p:sp>
      <p:sp>
        <p:nvSpPr>
          <p:cNvPr id="821" name="Google Shape;821;p53"/>
          <p:cNvSpPr txBox="1">
            <a:spLocks noGrp="1"/>
          </p:cNvSpPr>
          <p:nvPr>
            <p:ph type="title" idx="4"/>
          </p:nvPr>
        </p:nvSpPr>
        <p:spPr>
          <a:xfrm>
            <a:off x="1609660" y="2788164"/>
            <a:ext cx="23055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 err="1">
                <a:latin typeface="Michroma"/>
              </a:rPr>
              <a:t>Sculpting</a:t>
            </a:r>
            <a:endParaRPr lang="fr-FR">
              <a:latin typeface="Michroma"/>
            </a:endParaRPr>
          </a:p>
        </p:txBody>
      </p:sp>
      <p:sp>
        <p:nvSpPr>
          <p:cNvPr id="823" name="Google Shape;823;p53"/>
          <p:cNvSpPr txBox="1">
            <a:spLocks noGrp="1"/>
          </p:cNvSpPr>
          <p:nvPr>
            <p:ph type="title"/>
          </p:nvPr>
        </p:nvSpPr>
        <p:spPr>
          <a:xfrm>
            <a:off x="1597151" y="1696863"/>
            <a:ext cx="23055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 err="1">
                <a:latin typeface="Michroma"/>
              </a:rPr>
              <a:t>Modelling</a:t>
            </a:r>
            <a:endParaRPr>
              <a:latin typeface="Michroma"/>
            </a:endParaRPr>
          </a:p>
        </p:txBody>
      </p:sp>
      <p:sp>
        <p:nvSpPr>
          <p:cNvPr id="825" name="Google Shape;825;p53"/>
          <p:cNvSpPr txBox="1">
            <a:spLocks noGrp="1"/>
          </p:cNvSpPr>
          <p:nvPr>
            <p:ph type="title" idx="2"/>
          </p:nvPr>
        </p:nvSpPr>
        <p:spPr>
          <a:xfrm>
            <a:off x="5587925" y="1696863"/>
            <a:ext cx="23055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>
                <a:latin typeface="Michroma"/>
              </a:rPr>
              <a:t>Animation</a:t>
            </a:r>
            <a:endParaRPr>
              <a:latin typeface="Michroma"/>
            </a:endParaRPr>
          </a:p>
        </p:txBody>
      </p:sp>
      <p:sp>
        <p:nvSpPr>
          <p:cNvPr id="827" name="Google Shape;827;p53"/>
          <p:cNvSpPr txBox="1">
            <a:spLocks noGrp="1"/>
          </p:cNvSpPr>
          <p:nvPr>
            <p:ph type="title" idx="6"/>
          </p:nvPr>
        </p:nvSpPr>
        <p:spPr>
          <a:xfrm>
            <a:off x="1576008" y="3894150"/>
            <a:ext cx="23055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>
                <a:latin typeface="Michroma"/>
              </a:rPr>
              <a:t>Simulation</a:t>
            </a:r>
            <a:endParaRPr>
              <a:latin typeface="Michroma"/>
            </a:endParaRPr>
          </a:p>
        </p:txBody>
      </p:sp>
      <p:sp>
        <p:nvSpPr>
          <p:cNvPr id="829" name="Google Shape;829;p53"/>
          <p:cNvSpPr txBox="1">
            <a:spLocks noGrp="1"/>
          </p:cNvSpPr>
          <p:nvPr>
            <p:ph type="title" idx="8"/>
          </p:nvPr>
        </p:nvSpPr>
        <p:spPr>
          <a:xfrm>
            <a:off x="5588309" y="2790176"/>
            <a:ext cx="23055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>
                <a:latin typeface="Michroma"/>
              </a:rPr>
              <a:t>Rendering</a:t>
            </a:r>
            <a:endParaRPr>
              <a:latin typeface="Michroma"/>
            </a:endParaRPr>
          </a:p>
        </p:txBody>
      </p:sp>
      <p:sp>
        <p:nvSpPr>
          <p:cNvPr id="831" name="Google Shape;831;p53"/>
          <p:cNvSpPr txBox="1">
            <a:spLocks noGrp="1"/>
          </p:cNvSpPr>
          <p:nvPr>
            <p:ph type="title" idx="13"/>
          </p:nvPr>
        </p:nvSpPr>
        <p:spPr>
          <a:xfrm>
            <a:off x="5587925" y="3886493"/>
            <a:ext cx="264899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 err="1">
                <a:latin typeface="Michroma"/>
              </a:rPr>
              <a:t>Texturing</a:t>
            </a:r>
            <a:r>
              <a:rPr lang="fr-FR">
                <a:latin typeface="Michroma"/>
              </a:rPr>
              <a:t> and </a:t>
            </a:r>
            <a:r>
              <a:rPr lang="fr-FR" err="1">
                <a:latin typeface="Michroma"/>
              </a:rPr>
              <a:t>shading</a:t>
            </a:r>
            <a:endParaRPr lang="fr-FR">
              <a:latin typeface="Michroma"/>
            </a:endParaRPr>
          </a:p>
        </p:txBody>
      </p:sp>
      <p:sp>
        <p:nvSpPr>
          <p:cNvPr id="836" name="Google Shape;836;p53"/>
          <p:cNvSpPr txBox="1"/>
          <p:nvPr/>
        </p:nvSpPr>
        <p:spPr>
          <a:xfrm>
            <a:off x="872817" y="2936909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2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53"/>
          <p:cNvSpPr txBox="1"/>
          <p:nvPr/>
        </p:nvSpPr>
        <p:spPr>
          <a:xfrm>
            <a:off x="872817" y="1832579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1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53"/>
          <p:cNvSpPr txBox="1"/>
          <p:nvPr/>
        </p:nvSpPr>
        <p:spPr>
          <a:xfrm>
            <a:off x="872817" y="4032593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3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3"/>
          <p:cNvCxnSpPr/>
          <p:nvPr/>
        </p:nvCxnSpPr>
        <p:spPr>
          <a:xfrm>
            <a:off x="737817" y="1413226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53"/>
          <p:cNvCxnSpPr/>
          <p:nvPr/>
        </p:nvCxnSpPr>
        <p:spPr>
          <a:xfrm>
            <a:off x="737817" y="2501478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53"/>
          <p:cNvCxnSpPr/>
          <p:nvPr/>
        </p:nvCxnSpPr>
        <p:spPr>
          <a:xfrm>
            <a:off x="737817" y="3601516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53"/>
          <p:cNvSpPr txBox="1"/>
          <p:nvPr/>
        </p:nvSpPr>
        <p:spPr>
          <a:xfrm>
            <a:off x="4853350" y="2936909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5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53"/>
          <p:cNvSpPr txBox="1"/>
          <p:nvPr/>
        </p:nvSpPr>
        <p:spPr>
          <a:xfrm>
            <a:off x="4853350" y="1836050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4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3"/>
          <p:cNvSpPr txBox="1"/>
          <p:nvPr/>
        </p:nvSpPr>
        <p:spPr>
          <a:xfrm>
            <a:off x="4853350" y="4032593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solidFill>
                  <a:srgbClr val="F52E3C"/>
                </a:solidFill>
                <a:latin typeface="Michroma"/>
                <a:ea typeface="Montserrat"/>
                <a:cs typeface="Montserrat"/>
                <a:sym typeface="Montserrat"/>
              </a:rPr>
              <a:t>6</a:t>
            </a:r>
            <a:endParaRPr sz="18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cxnSp>
        <p:nvCxnSpPr>
          <p:cNvPr id="848" name="Google Shape;848;p53"/>
          <p:cNvCxnSpPr/>
          <p:nvPr/>
        </p:nvCxnSpPr>
        <p:spPr>
          <a:xfrm>
            <a:off x="4718349" y="1407326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53"/>
          <p:cNvCxnSpPr/>
          <p:nvPr/>
        </p:nvCxnSpPr>
        <p:spPr>
          <a:xfrm>
            <a:off x="4718349" y="2495578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53"/>
          <p:cNvCxnSpPr/>
          <p:nvPr/>
        </p:nvCxnSpPr>
        <p:spPr>
          <a:xfrm>
            <a:off x="4718349" y="3595616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7" name="Google Shape;897;p53"/>
          <p:cNvGrpSpPr/>
          <p:nvPr/>
        </p:nvGrpSpPr>
        <p:grpSpPr>
          <a:xfrm rot="10800000" flipH="1">
            <a:off x="2380748" y="859676"/>
            <a:ext cx="208551" cy="228115"/>
            <a:chOff x="1348000" y="237300"/>
            <a:chExt cx="4772325" cy="5220025"/>
          </a:xfrm>
        </p:grpSpPr>
        <p:sp>
          <p:nvSpPr>
            <p:cNvPr id="898" name="Google Shape;898;p53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</p:grpSp>
      <p:grpSp>
        <p:nvGrpSpPr>
          <p:cNvPr id="900" name="Google Shape;900;p53"/>
          <p:cNvGrpSpPr/>
          <p:nvPr/>
        </p:nvGrpSpPr>
        <p:grpSpPr>
          <a:xfrm flipH="1">
            <a:off x="6528276" y="859114"/>
            <a:ext cx="161782" cy="228115"/>
            <a:chOff x="1348000" y="237300"/>
            <a:chExt cx="4772325" cy="5220025"/>
          </a:xfrm>
        </p:grpSpPr>
        <p:sp>
          <p:nvSpPr>
            <p:cNvPr id="901" name="Google Shape;901;p53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06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11D92D60-7269-D2D9-9310-EFD2C117F72B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445327" y="686825"/>
            <a:ext cx="4253346" cy="572700"/>
          </a:xfrm>
        </p:spPr>
        <p:txBody>
          <a:bodyPr/>
          <a:lstStyle/>
          <a:p>
            <a:r>
              <a:rPr lang="fr-FR" u="sng" err="1">
                <a:latin typeface="Michroma"/>
              </a:rPr>
              <a:t>Modelling</a:t>
            </a:r>
            <a:r>
              <a:rPr lang="fr-FR" u="sng">
                <a:latin typeface="Michroma"/>
              </a:rPr>
              <a:t> &amp; </a:t>
            </a:r>
            <a:r>
              <a:rPr lang="fr-FR" u="sng" err="1">
                <a:latin typeface="Michroma"/>
              </a:rPr>
              <a:t>Sculpting</a:t>
            </a:r>
            <a:endParaRPr lang="fr-FR" u="sng">
              <a:latin typeface="Michroma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B31CD88-8C32-7526-4E2E-4F786CEA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39" y="1541832"/>
            <a:ext cx="3181121" cy="31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6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11D92D60-7269-D2D9-9310-EFD2C117F72B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fr-FR" u="sng">
                <a:latin typeface="Michroma"/>
              </a:rPr>
              <a:t>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E13872-EB50-A18A-3647-0020A1A82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74" y="1439435"/>
            <a:ext cx="4439652" cy="30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11D92D60-7269-D2D9-9310-EFD2C117F72B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fr-FR" u="sng">
                <a:latin typeface="Michroma"/>
              </a:rPr>
              <a:t>Animation</a:t>
            </a:r>
          </a:p>
        </p:txBody>
      </p:sp>
      <p:pic>
        <p:nvPicPr>
          <p:cNvPr id="2" name="Picture 2" descr="Animated GIF - 3D Character on Behance">
            <a:extLst>
              <a:ext uri="{FF2B5EF4-FFF2-40B4-BE49-F238E27FC236}">
                <a16:creationId xmlns:a16="http://schemas.microsoft.com/office/drawing/2014/main" id="{CCE3D73C-3071-E7BC-20FD-3E1BD1D0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63" y="1545683"/>
            <a:ext cx="5209674" cy="29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11D92D60-7269-D2D9-9310-EFD2C117F72B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fr-FR" u="sng">
                <a:latin typeface="Michroma"/>
              </a:rPr>
              <a:t>Rendering</a:t>
            </a:r>
          </a:p>
        </p:txBody>
      </p:sp>
      <p:pic>
        <p:nvPicPr>
          <p:cNvPr id="5122" name="Picture 2" descr="Best Realtime Render GIFs | Gfycat">
            <a:extLst>
              <a:ext uri="{FF2B5EF4-FFF2-40B4-BE49-F238E27FC236}">
                <a16:creationId xmlns:a16="http://schemas.microsoft.com/office/drawing/2014/main" id="{F99602AD-69A5-507D-35B1-4A621133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39" y="1448290"/>
            <a:ext cx="3237723" cy="30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>
            <a:spLocks noGrp="1"/>
          </p:cNvSpPr>
          <p:nvPr>
            <p:ph type="title" idx="6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u="sng">
                <a:latin typeface="Michroma"/>
              </a:rPr>
              <a:t>3d objects Library</a:t>
            </a:r>
            <a:endParaRPr u="sng">
              <a:solidFill>
                <a:schemeClr val="lt2"/>
              </a:solidFill>
              <a:latin typeface="Michroma"/>
            </a:endParaRPr>
          </a:p>
        </p:txBody>
      </p:sp>
      <p:grpSp>
        <p:nvGrpSpPr>
          <p:cNvPr id="623" name="Google Shape;623;p49"/>
          <p:cNvGrpSpPr/>
          <p:nvPr/>
        </p:nvGrpSpPr>
        <p:grpSpPr>
          <a:xfrm rot="10800000" flipH="1">
            <a:off x="2477123" y="859676"/>
            <a:ext cx="208551" cy="228115"/>
            <a:chOff x="1348000" y="237300"/>
            <a:chExt cx="4772325" cy="5220025"/>
          </a:xfrm>
        </p:grpSpPr>
        <p:sp>
          <p:nvSpPr>
            <p:cNvPr id="624" name="Google Shape;624;p49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</p:grpSp>
      <p:grpSp>
        <p:nvGrpSpPr>
          <p:cNvPr id="626" name="Google Shape;626;p49"/>
          <p:cNvGrpSpPr/>
          <p:nvPr/>
        </p:nvGrpSpPr>
        <p:grpSpPr>
          <a:xfrm flipH="1">
            <a:off x="6458172" y="859676"/>
            <a:ext cx="161782" cy="228115"/>
            <a:chOff x="1348000" y="237300"/>
            <a:chExt cx="4772325" cy="5220025"/>
          </a:xfrm>
        </p:grpSpPr>
        <p:sp>
          <p:nvSpPr>
            <p:cNvPr id="627" name="Google Shape;627;p49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latin typeface="Michroma"/>
              </a:endParaRPr>
            </a:p>
          </p:txBody>
        </p:sp>
      </p:grpSp>
      <p:cxnSp>
        <p:nvCxnSpPr>
          <p:cNvPr id="640" name="Google Shape;640;p49"/>
          <p:cNvCxnSpPr/>
          <p:nvPr/>
        </p:nvCxnSpPr>
        <p:spPr>
          <a:xfrm>
            <a:off x="4861675" y="2918175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49"/>
          <p:cNvSpPr/>
          <p:nvPr/>
        </p:nvSpPr>
        <p:spPr>
          <a:xfrm>
            <a:off x="8086208" y="2746468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49"/>
          <p:cNvSpPr/>
          <p:nvPr/>
        </p:nvSpPr>
        <p:spPr>
          <a:xfrm rot="10800000">
            <a:off x="8153614" y="2828841"/>
            <a:ext cx="208533" cy="178633"/>
          </a:xfrm>
          <a:custGeom>
            <a:avLst/>
            <a:gdLst/>
            <a:ahLst/>
            <a:cxnLst/>
            <a:rect l="l" t="t" r="r" b="b"/>
            <a:pathLst>
              <a:path w="121771" h="104311" extrusionOk="0">
                <a:moveTo>
                  <a:pt x="48572" y="1"/>
                </a:moveTo>
                <a:cubicBezTo>
                  <a:pt x="46354" y="1"/>
                  <a:pt x="44135" y="841"/>
                  <a:pt x="42439" y="2521"/>
                </a:cubicBezTo>
                <a:lnTo>
                  <a:pt x="5122" y="39935"/>
                </a:lnTo>
                <a:cubicBezTo>
                  <a:pt x="1860" y="43197"/>
                  <a:pt x="33" y="47601"/>
                  <a:pt x="1" y="52201"/>
                </a:cubicBezTo>
                <a:cubicBezTo>
                  <a:pt x="33" y="56767"/>
                  <a:pt x="1893" y="61138"/>
                  <a:pt x="5122" y="64368"/>
                </a:cubicBezTo>
                <a:lnTo>
                  <a:pt x="42439" y="101783"/>
                </a:lnTo>
                <a:cubicBezTo>
                  <a:pt x="44144" y="103471"/>
                  <a:pt x="46365" y="104311"/>
                  <a:pt x="48584" y="104311"/>
                </a:cubicBezTo>
                <a:cubicBezTo>
                  <a:pt x="50826" y="104311"/>
                  <a:pt x="53065" y="103455"/>
                  <a:pt x="54770" y="101750"/>
                </a:cubicBezTo>
                <a:cubicBezTo>
                  <a:pt x="58129" y="98325"/>
                  <a:pt x="58129" y="92812"/>
                  <a:pt x="54704" y="89420"/>
                </a:cubicBezTo>
                <a:lnTo>
                  <a:pt x="26097" y="60910"/>
                </a:lnTo>
                <a:lnTo>
                  <a:pt x="113094" y="60910"/>
                </a:lnTo>
                <a:cubicBezTo>
                  <a:pt x="117889" y="60910"/>
                  <a:pt x="121771" y="56996"/>
                  <a:pt x="121771" y="52201"/>
                </a:cubicBezTo>
                <a:cubicBezTo>
                  <a:pt x="121771" y="47405"/>
                  <a:pt x="117889" y="43491"/>
                  <a:pt x="113094" y="43491"/>
                </a:cubicBezTo>
                <a:lnTo>
                  <a:pt x="26097" y="43491"/>
                </a:lnTo>
                <a:lnTo>
                  <a:pt x="54704" y="14883"/>
                </a:lnTo>
                <a:cubicBezTo>
                  <a:pt x="58162" y="11491"/>
                  <a:pt x="58162" y="5946"/>
                  <a:pt x="54704" y="2521"/>
                </a:cubicBezTo>
                <a:cubicBezTo>
                  <a:pt x="53008" y="841"/>
                  <a:pt x="50790" y="1"/>
                  <a:pt x="48572" y="1"/>
                </a:cubicBezTo>
                <a:close/>
              </a:path>
            </a:pathLst>
          </a:custGeom>
          <a:solidFill>
            <a:srgbClr val="F52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cxnSp>
        <p:nvCxnSpPr>
          <p:cNvPr id="643" name="Google Shape;643;p49"/>
          <p:cNvCxnSpPr/>
          <p:nvPr/>
        </p:nvCxnSpPr>
        <p:spPr>
          <a:xfrm rot="10800000">
            <a:off x="1065633" y="2914688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49"/>
          <p:cNvSpPr/>
          <p:nvPr/>
        </p:nvSpPr>
        <p:spPr>
          <a:xfrm flipH="1">
            <a:off x="715100" y="2742981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>
              <a:solidFill>
                <a:srgbClr val="F52E3C"/>
              </a:solidFill>
              <a:latin typeface="Michroma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49"/>
          <p:cNvSpPr/>
          <p:nvPr/>
        </p:nvSpPr>
        <p:spPr>
          <a:xfrm rot="10800000" flipH="1">
            <a:off x="782663" y="2825353"/>
            <a:ext cx="208533" cy="178633"/>
          </a:xfrm>
          <a:custGeom>
            <a:avLst/>
            <a:gdLst/>
            <a:ahLst/>
            <a:cxnLst/>
            <a:rect l="l" t="t" r="r" b="b"/>
            <a:pathLst>
              <a:path w="121771" h="104311" extrusionOk="0">
                <a:moveTo>
                  <a:pt x="48572" y="1"/>
                </a:moveTo>
                <a:cubicBezTo>
                  <a:pt x="46354" y="1"/>
                  <a:pt x="44135" y="841"/>
                  <a:pt x="42439" y="2521"/>
                </a:cubicBezTo>
                <a:lnTo>
                  <a:pt x="5122" y="39935"/>
                </a:lnTo>
                <a:cubicBezTo>
                  <a:pt x="1860" y="43197"/>
                  <a:pt x="33" y="47601"/>
                  <a:pt x="1" y="52201"/>
                </a:cubicBezTo>
                <a:cubicBezTo>
                  <a:pt x="33" y="56767"/>
                  <a:pt x="1893" y="61138"/>
                  <a:pt x="5122" y="64368"/>
                </a:cubicBezTo>
                <a:lnTo>
                  <a:pt x="42439" y="101783"/>
                </a:lnTo>
                <a:cubicBezTo>
                  <a:pt x="44144" y="103471"/>
                  <a:pt x="46365" y="104311"/>
                  <a:pt x="48584" y="104311"/>
                </a:cubicBezTo>
                <a:cubicBezTo>
                  <a:pt x="50826" y="104311"/>
                  <a:pt x="53065" y="103455"/>
                  <a:pt x="54770" y="101750"/>
                </a:cubicBezTo>
                <a:cubicBezTo>
                  <a:pt x="58129" y="98325"/>
                  <a:pt x="58129" y="92812"/>
                  <a:pt x="54704" y="89420"/>
                </a:cubicBezTo>
                <a:lnTo>
                  <a:pt x="26097" y="60910"/>
                </a:lnTo>
                <a:lnTo>
                  <a:pt x="113094" y="60910"/>
                </a:lnTo>
                <a:cubicBezTo>
                  <a:pt x="117889" y="60910"/>
                  <a:pt x="121771" y="56996"/>
                  <a:pt x="121771" y="52201"/>
                </a:cubicBezTo>
                <a:cubicBezTo>
                  <a:pt x="121771" y="47405"/>
                  <a:pt x="117889" y="43491"/>
                  <a:pt x="113094" y="43491"/>
                </a:cubicBezTo>
                <a:lnTo>
                  <a:pt x="26097" y="43491"/>
                </a:lnTo>
                <a:lnTo>
                  <a:pt x="54704" y="14883"/>
                </a:lnTo>
                <a:cubicBezTo>
                  <a:pt x="58162" y="11491"/>
                  <a:pt x="58162" y="5946"/>
                  <a:pt x="54704" y="2521"/>
                </a:cubicBezTo>
                <a:cubicBezTo>
                  <a:pt x="53008" y="841"/>
                  <a:pt x="50790" y="1"/>
                  <a:pt x="48572" y="1"/>
                </a:cubicBezTo>
                <a:close/>
              </a:path>
            </a:pathLst>
          </a:custGeom>
          <a:solidFill>
            <a:srgbClr val="F52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Michroma"/>
            </a:endParaRPr>
          </a:p>
        </p:txBody>
      </p:sp>
      <p:pic>
        <p:nvPicPr>
          <p:cNvPr id="7170" name="Picture 2" descr="TurboSquid Logos — TurboSquid Branding">
            <a:extLst>
              <a:ext uri="{FF2B5EF4-FFF2-40B4-BE49-F238E27FC236}">
                <a16:creationId xmlns:a16="http://schemas.microsoft.com/office/drawing/2014/main" id="{1A8653AF-68CD-6A00-BED7-6A447FB1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23" y="1390371"/>
            <a:ext cx="2839555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ogos, Branding, &amp; Press Kit - Sketchfab">
            <a:extLst>
              <a:ext uri="{FF2B5EF4-FFF2-40B4-BE49-F238E27FC236}">
                <a16:creationId xmlns:a16="http://schemas.microsoft.com/office/drawing/2014/main" id="{45424430-E1A5-EE47-FDD6-BA84FC87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80" y="3596453"/>
            <a:ext cx="3217501" cy="6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GTrader - Wikipedia">
            <a:extLst>
              <a:ext uri="{FF2B5EF4-FFF2-40B4-BE49-F238E27FC236}">
                <a16:creationId xmlns:a16="http://schemas.microsoft.com/office/drawing/2014/main" id="{CE20DCA5-B9D4-D7CD-64DA-206C9772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83" y="1542074"/>
            <a:ext cx="2007323" cy="120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ree3D (@thefree3dmodels) / Twitter">
            <a:extLst>
              <a:ext uri="{FF2B5EF4-FFF2-40B4-BE49-F238E27FC236}">
                <a16:creationId xmlns:a16="http://schemas.microsoft.com/office/drawing/2014/main" id="{D32C3C2F-263C-1743-7202-0BE43AAB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40" y="3169521"/>
            <a:ext cx="1519988" cy="151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5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B3B3A2-02D9-80E2-6A62-886645FE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IOT, what is it?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16C8E8-CDD4-7383-9255-DC2B43E6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92" y="1374615"/>
            <a:ext cx="4842471" cy="29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 descr="Une image contenant fenêtre, immeuble résidentiel&#10;&#10;Description générée automatiquement">
            <a:extLst>
              <a:ext uri="{FF2B5EF4-FFF2-40B4-BE49-F238E27FC236}">
                <a16:creationId xmlns:a16="http://schemas.microsoft.com/office/drawing/2014/main" id="{8D2772F9-BCBE-A249-9CA4-FC5E4B98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84" y="617740"/>
            <a:ext cx="3841667" cy="3894857"/>
          </a:xfrm>
          <a:prstGeom prst="rect">
            <a:avLst/>
          </a:prstGeom>
        </p:spPr>
      </p:pic>
      <p:pic>
        <p:nvPicPr>
          <p:cNvPr id="7" name="Image 7" descr="Une image contenant en bois, boîte&#10;&#10;Description générée automatiquement">
            <a:extLst>
              <a:ext uri="{FF2B5EF4-FFF2-40B4-BE49-F238E27FC236}">
                <a16:creationId xmlns:a16="http://schemas.microsoft.com/office/drawing/2014/main" id="{B33DAD12-0D3D-4C2F-0D1C-C42BA829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17" y="743588"/>
            <a:ext cx="3596738" cy="36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7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0001-0250">
            <a:hlinkClick r:id="" action="ppaction://media"/>
            <a:extLst>
              <a:ext uri="{FF2B5EF4-FFF2-40B4-BE49-F238E27FC236}">
                <a16:creationId xmlns:a16="http://schemas.microsoft.com/office/drawing/2014/main" id="{488075D2-C66D-80A6-1237-9D979E420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739" y="553916"/>
            <a:ext cx="7174523" cy="4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7">
            <a:extLst>
              <a:ext uri="{FF2B5EF4-FFF2-40B4-BE49-F238E27FC236}">
                <a16:creationId xmlns:a16="http://schemas.microsoft.com/office/drawing/2014/main" id="{0FD66659-72F1-9B16-DE50-1065BD2F8318}"/>
              </a:ext>
            </a:extLst>
          </p:cNvPr>
          <p:cNvSpPr txBox="1">
            <a:spLocks/>
          </p:cNvSpPr>
          <p:nvPr/>
        </p:nvSpPr>
        <p:spPr>
          <a:xfrm>
            <a:off x="528157" y="476302"/>
            <a:ext cx="3381927" cy="854354"/>
          </a:xfrm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pPr>
              <a:spcBef>
                <a:spcPct val="0"/>
              </a:spcBef>
            </a:pPr>
            <a:r>
              <a:rPr lang="en-US" sz="2700" u="sng"/>
              <a:t>World themes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5A8A01-D200-0DED-B1CC-C865DDC435E7}"/>
              </a:ext>
            </a:extLst>
          </p:cNvPr>
          <p:cNvSpPr txBox="1"/>
          <p:nvPr/>
        </p:nvSpPr>
        <p:spPr>
          <a:xfrm>
            <a:off x="612434" y="1454745"/>
            <a:ext cx="3369341" cy="1540804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/>
          <a:p>
            <a:pPr marL="213995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/>
              <a:t>Child’s bedroom</a:t>
            </a:r>
            <a:endParaRPr lang="fr-FR"/>
          </a:p>
          <a:p>
            <a:pPr marL="213995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/>
              <a:t>Space</a:t>
            </a:r>
          </a:p>
          <a:p>
            <a:pPr marL="213995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/>
              <a:t>Medieval castle</a:t>
            </a:r>
          </a:p>
          <a:p>
            <a:pPr marL="213995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/>
              <a:t>Apocalypse city</a:t>
            </a:r>
          </a:p>
          <a:p>
            <a:pPr marL="213995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/>
              <a:t>Farm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703C0E-F539-E2E7-3880-06570DE4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655" y="271277"/>
            <a:ext cx="1268730" cy="126873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A02DB947-B054-7754-A3F3-2B5730434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2211" y="147833"/>
            <a:ext cx="1515618" cy="151561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0F4BBDC-498E-5750-6D34-F27225705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2" t="14185" r="10720" b="19248"/>
          <a:stretch/>
        </p:blipFill>
        <p:spPr>
          <a:xfrm>
            <a:off x="4525879" y="542784"/>
            <a:ext cx="786512" cy="721391"/>
          </a:xfrm>
          <a:prstGeom prst="rect">
            <a:avLst/>
          </a:prstGeom>
        </p:spPr>
      </p:pic>
      <p:sp>
        <p:nvSpPr>
          <p:cNvPr id="20" name="Freeform: Shape 20">
            <a:extLst>
              <a:ext uri="{FF2B5EF4-FFF2-40B4-BE49-F238E27FC236}">
                <a16:creationId xmlns:a16="http://schemas.microsoft.com/office/drawing/2014/main" id="{6B38C010-4F6A-8911-2890-140671F73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8968" y="2"/>
            <a:ext cx="2935032" cy="2461177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1" name="Freeform: Shape 22">
            <a:extLst>
              <a:ext uri="{FF2B5EF4-FFF2-40B4-BE49-F238E27FC236}">
                <a16:creationId xmlns:a16="http://schemas.microsoft.com/office/drawing/2014/main" id="{81F038C3-A723-F550-F521-19A16265B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199" y="1"/>
            <a:ext cx="3057801" cy="2583946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8B8519D-57E6-C713-ABDF-B3C240A11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202" t="10146" r="26367" b="19689"/>
          <a:stretch/>
        </p:blipFill>
        <p:spPr>
          <a:xfrm>
            <a:off x="7086253" y="253283"/>
            <a:ext cx="1527534" cy="1659776"/>
          </a:xfrm>
          <a:prstGeom prst="rect">
            <a:avLst/>
          </a:prstGeom>
        </p:spPr>
      </p:pic>
      <p:sp>
        <p:nvSpPr>
          <p:cNvPr id="23" name="Freeform: Shape 24">
            <a:extLst>
              <a:ext uri="{FF2B5EF4-FFF2-40B4-BE49-F238E27FC236}">
                <a16:creationId xmlns:a16="http://schemas.microsoft.com/office/drawing/2014/main" id="{CB0DE8A1-A3B1-C133-A693-237973E2B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3961" y="3577152"/>
            <a:ext cx="2962656" cy="1566347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4" name="Freeform: Shape 26">
            <a:extLst>
              <a:ext uri="{FF2B5EF4-FFF2-40B4-BE49-F238E27FC236}">
                <a16:creationId xmlns:a16="http://schemas.microsoft.com/office/drawing/2014/main" id="{A652EDC1-4272-3B1A-8CD2-758AF41C2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9872" y="3453064"/>
            <a:ext cx="3210834" cy="1690435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28">
            <a:extLst>
              <a:ext uri="{FF2B5EF4-FFF2-40B4-BE49-F238E27FC236}">
                <a16:creationId xmlns:a16="http://schemas.microsoft.com/office/drawing/2014/main" id="{C069B99D-22F9-366E-A4BB-F5D5C9BAB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515" y="2036503"/>
            <a:ext cx="2057400" cy="20574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Oval 30">
            <a:extLst>
              <a:ext uri="{FF2B5EF4-FFF2-40B4-BE49-F238E27FC236}">
                <a16:creationId xmlns:a16="http://schemas.microsoft.com/office/drawing/2014/main" id="{E34627EB-6FA8-454D-85D2-E338090E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1071" y="1913059"/>
            <a:ext cx="2304288" cy="230428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F3EDBD5-ABFA-F217-9E97-07D83BFEC4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750" b="81400" l="17050" r="82800">
                        <a14:foregroundMark x1="29450" y1="24300" x2="29450" y2="24300"/>
                        <a14:foregroundMark x1="53550" y1="22450" x2="53550" y2="22450"/>
                        <a14:foregroundMark x1="41750" y1="24050" x2="41750" y2="24050"/>
                        <a14:foregroundMark x1="24650" y1="34400" x2="24650" y2="34400"/>
                        <a14:foregroundMark x1="37350" y1="74500" x2="37350" y2="74500"/>
                        <a14:foregroundMark x1="17050" y1="53450" x2="17050" y2="53450"/>
                        <a14:foregroundMark x1="37950" y1="76350" x2="37950" y2="76350"/>
                        <a14:foregroundMark x1="55550" y1="78650" x2="55550" y2="78650"/>
                        <a14:foregroundMark x1="72350" y1="69700" x2="72350" y2="69700"/>
                        <a14:foregroundMark x1="79500" y1="59350" x2="79500" y2="59350"/>
                        <a14:foregroundMark x1="69300" y1="78900" x2="69300" y2="78900"/>
                        <a14:foregroundMark x1="70400" y1="21750" x2="70400" y2="21750"/>
                        <a14:foregroundMark x1="82850" y1="38200" x2="82850" y2="38200"/>
                        <a14:foregroundMark x1="34250" y1="81150" x2="34250" y2="81150"/>
                        <a14:foregroundMark x1="33250" y1="74350" x2="33250" y2="74350"/>
                        <a14:foregroundMark x1="31650" y1="77450" x2="31650" y2="77450"/>
                        <a14:foregroundMark x1="27500" y1="76700" x2="27500" y2="76700"/>
                        <a14:foregroundMark x1="35600" y1="80400" x2="35600" y2="80400"/>
                        <a14:foregroundMark x1="28850" y1="79550" x2="28850" y2="79550"/>
                        <a14:foregroundMark x1="31050" y1="81150" x2="31050" y2="81150"/>
                        <a14:foregroundMark x1="32800" y1="81400" x2="32800" y2="81400"/>
                        <a14:foregroundMark x1="35250" y1="75000" x2="35250" y2="75000"/>
                        <a14:foregroundMark x1="69650" y1="25550" x2="69650" y2="25550"/>
                        <a14:foregroundMark x1="34400" y1="73750" x2="34400" y2="73750"/>
                      </a14:backgroundRemoval>
                    </a14:imgEffect>
                  </a14:imgLayer>
                </a14:imgProps>
              </a:ext>
            </a:extLst>
          </a:blip>
          <a:srcRect l="13463" t="18875" r="13974" b="16725"/>
          <a:stretch/>
        </p:blipFill>
        <p:spPr>
          <a:xfrm>
            <a:off x="4742902" y="2446369"/>
            <a:ext cx="1394546" cy="123766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3E11639-BAC2-1319-CB6B-2661DA5FDC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6" t="9091" r="3837" b="5598"/>
          <a:stretch/>
        </p:blipFill>
        <p:spPr>
          <a:xfrm>
            <a:off x="1995554" y="4017559"/>
            <a:ext cx="1628357" cy="975065"/>
          </a:xfrm>
          <a:prstGeom prst="rect">
            <a:avLst/>
          </a:prstGeom>
        </p:spPr>
      </p:pic>
      <p:sp>
        <p:nvSpPr>
          <p:cNvPr id="29" name="Freeform: Shape 32">
            <a:extLst>
              <a:ext uri="{FF2B5EF4-FFF2-40B4-BE49-F238E27FC236}">
                <a16:creationId xmlns:a16="http://schemas.microsoft.com/office/drawing/2014/main" id="{1686F913-0350-5E14-0147-8D2D7D5C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062" y="3098659"/>
            <a:ext cx="2384184" cy="2044841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Freeform: Shape 34">
            <a:extLst>
              <a:ext uri="{FF2B5EF4-FFF2-40B4-BE49-F238E27FC236}">
                <a16:creationId xmlns:a16="http://schemas.microsoft.com/office/drawing/2014/main" id="{41097894-173F-3564-B935-7CA0D6EC7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277" y="2975121"/>
            <a:ext cx="2504969" cy="2168380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878985C3-420B-D49B-5C7F-B875E0C086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72" t="9697" r="69704" b="66605"/>
          <a:stretch/>
        </p:blipFill>
        <p:spPr>
          <a:xfrm>
            <a:off x="7316268" y="3580384"/>
            <a:ext cx="1485246" cy="1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3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BCE971-B14B-5A10-F365-40D6249E558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846564" y="440955"/>
            <a:ext cx="3437100" cy="572700"/>
          </a:xfrm>
        </p:spPr>
        <p:txBody>
          <a:bodyPr/>
          <a:lstStyle/>
          <a:p>
            <a:r>
              <a:rPr lang="fr-FR" sz="2600" u="sng">
                <a:latin typeface="Michroma"/>
              </a:rPr>
              <a:t>Worlds made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E23F72-D9AE-65B5-CE99-B70DDB7B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07" y="1015804"/>
            <a:ext cx="6079787" cy="37445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728F32-AEE5-B4D1-3910-8D00E6D1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7" y="1015804"/>
            <a:ext cx="6079787" cy="379926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A7514D3-1916-B4CB-584C-4C961F1E8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07" y="1480611"/>
            <a:ext cx="6079787" cy="29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A346D40-4F83-C683-0C55-8BE3B1E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04" y="1013428"/>
            <a:ext cx="3900792" cy="37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DDFDBF-1EEE-2268-9D20-5BCDCEF2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7" y="1143000"/>
            <a:ext cx="7998670" cy="355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BCE971-B14B-5A10-F365-40D6249E558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fr-FR" u="sng">
                <a:latin typeface="Michroma"/>
              </a:rPr>
              <a:t>Blender team horizons</a:t>
            </a:r>
          </a:p>
        </p:txBody>
      </p:sp>
      <p:pic>
        <p:nvPicPr>
          <p:cNvPr id="8194" name="Picture 2" descr="Making computer animation more agile, acrobatic — and realistic | Berkeley  News">
            <a:extLst>
              <a:ext uri="{FF2B5EF4-FFF2-40B4-BE49-F238E27FC236}">
                <a16:creationId xmlns:a16="http://schemas.microsoft.com/office/drawing/2014/main" id="{F6EBC81C-9BD0-BE96-63D9-EA0554F2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5" y="2169367"/>
            <a:ext cx="3754842" cy="250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BE3327-056B-E8CA-F387-B1FB394DD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47" y="1273628"/>
            <a:ext cx="1905779" cy="33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22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024120" y="651490"/>
            <a:ext cx="64276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rgbClr val="100E0E"/>
                </a:solidFill>
              </a:rPr>
              <a:t>CAD Modeling</a:t>
            </a:r>
            <a:r>
              <a:rPr lang="en-US" i="0">
                <a:latin typeface="Michroma"/>
              </a:rPr>
              <a:t>​</a:t>
            </a:r>
            <a:r>
              <a:rPr lang="en-US"/>
              <a:t> and Printing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77EAC-8118-B97B-8E0F-E024A7E3B9C9}"/>
              </a:ext>
            </a:extLst>
          </p:cNvPr>
          <p:cNvSpPr txBox="1"/>
          <p:nvPr/>
        </p:nvSpPr>
        <p:spPr>
          <a:xfrm>
            <a:off x="1113311" y="1697800"/>
            <a:ext cx="32360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Steps:</a:t>
            </a:r>
          </a:p>
          <a:p>
            <a:endParaRPr lang="en-US" b="1"/>
          </a:p>
          <a:p>
            <a:pPr marL="342900" indent="-342900">
              <a:buAutoNum type="arabicPeriod"/>
            </a:pPr>
            <a:r>
              <a:rPr lang="en-US" b="1"/>
              <a:t>Getting the source models</a:t>
            </a:r>
          </a:p>
          <a:p>
            <a:pPr marL="342900" indent="-342900">
              <a:buAutoNum type="arabicPeriod"/>
            </a:pPr>
            <a:r>
              <a:rPr lang="en-US" b="1"/>
              <a:t>Understanding the functions of the object</a:t>
            </a:r>
          </a:p>
          <a:p>
            <a:pPr marL="342900" indent="-342900">
              <a:buAutoNum type="arabicPeriod"/>
            </a:pPr>
            <a:r>
              <a:rPr lang="en-US" b="1"/>
              <a:t>Figuring out the size constraints</a:t>
            </a:r>
          </a:p>
          <a:p>
            <a:pPr marL="342900" indent="-342900">
              <a:buAutoNum type="arabicPeriod"/>
            </a:pPr>
            <a:r>
              <a:rPr lang="en-US" b="1"/>
              <a:t>Making the model 3D-printable</a:t>
            </a:r>
          </a:p>
          <a:p>
            <a:pPr marL="342900" indent="-342900">
              <a:buAutoNum type="arabicPeriod"/>
            </a:pP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D3CF2-0365-0083-0EE7-1AB7E39983BF}"/>
              </a:ext>
            </a:extLst>
          </p:cNvPr>
          <p:cNvSpPr txBox="1"/>
          <p:nvPr/>
        </p:nvSpPr>
        <p:spPr>
          <a:xfrm>
            <a:off x="1111456" y="3801958"/>
            <a:ext cx="2653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Final version: V4.1</a:t>
            </a:r>
          </a:p>
          <a:p>
            <a:endParaRPr lang="en-US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DBC3E2E8-D47F-BC39-D700-70E977BB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88" y="1337588"/>
            <a:ext cx="3568700" cy="315888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84AE9B-9869-4770-C574-12A219BF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15" y="496407"/>
            <a:ext cx="729932" cy="7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4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6C91-D8C2-0416-523C-F051443CE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49" y="428827"/>
            <a:ext cx="4839300" cy="572700"/>
          </a:xfrm>
        </p:spPr>
        <p:txBody>
          <a:bodyPr/>
          <a:lstStyle/>
          <a:p>
            <a:r>
              <a:rPr lang="en-US"/>
              <a:t>CAD Models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86945B9-EAEB-AF01-3012-CEED05AA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692" y="3346841"/>
            <a:ext cx="1819275" cy="1181100"/>
          </a:xfrm>
          <a:prstGeom prst="rect">
            <a:avLst/>
          </a:prstGeom>
        </p:spPr>
      </p:pic>
      <p:pic>
        <p:nvPicPr>
          <p:cNvPr id="4" name="Picture 4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8B8103D-ED02-3528-7A7D-06A6ACE8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13" y="1253565"/>
            <a:ext cx="2752725" cy="1914525"/>
          </a:xfrm>
          <a:prstGeom prst="rect">
            <a:avLst/>
          </a:prstGeom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59003AE-2B21-8680-A791-D248F9E1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36" y="3382302"/>
            <a:ext cx="1819275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D3E0A-6DD5-D14F-28E6-703BBBFEB3B2}"/>
              </a:ext>
            </a:extLst>
          </p:cNvPr>
          <p:cNvSpPr txBox="1"/>
          <p:nvPr/>
        </p:nvSpPr>
        <p:spPr>
          <a:xfrm>
            <a:off x="797873" y="1224642"/>
            <a:ext cx="48521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The parts were sourced from</a:t>
            </a:r>
            <a:r>
              <a:rPr lang="en-US" b="1"/>
              <a:t> </a:t>
            </a:r>
            <a:r>
              <a:rPr lang="en-US" b="1" err="1"/>
              <a:t>GrabCAD</a:t>
            </a:r>
            <a:r>
              <a:rPr lang="en-US"/>
              <a:t>, a large model repository anything electrical and mechanical.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3BB21-2612-242F-4520-4D914C2D17C0}"/>
              </a:ext>
            </a:extLst>
          </p:cNvPr>
          <p:cNvSpPr txBox="1"/>
          <p:nvPr/>
        </p:nvSpPr>
        <p:spPr>
          <a:xfrm>
            <a:off x="5724921" y="3126712"/>
            <a:ext cx="2599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Arduino UNO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CFFFF-F8E9-F54B-3F04-66A1A35C6AE4}"/>
              </a:ext>
            </a:extLst>
          </p:cNvPr>
          <p:cNvSpPr txBox="1"/>
          <p:nvPr/>
        </p:nvSpPr>
        <p:spPr>
          <a:xfrm>
            <a:off x="3181859" y="3040062"/>
            <a:ext cx="2599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Gyroscope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98ECB-F199-5918-B8EC-0C2FDFDB12D7}"/>
              </a:ext>
            </a:extLst>
          </p:cNvPr>
          <p:cNvSpPr txBox="1"/>
          <p:nvPr/>
        </p:nvSpPr>
        <p:spPr>
          <a:xfrm>
            <a:off x="1192609" y="3079750"/>
            <a:ext cx="2599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Light sensor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FF1799E-53F9-EE94-E039-E8ED1D0FF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624" y="350211"/>
            <a:ext cx="729932" cy="7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9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C4D7-7B79-ECAE-AC9B-67D321A2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59" y="370297"/>
            <a:ext cx="2596706" cy="572700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DB491-C8FC-7506-BA28-13E546487060}"/>
              </a:ext>
            </a:extLst>
          </p:cNvPr>
          <p:cNvSpPr txBox="1"/>
          <p:nvPr/>
        </p:nvSpPr>
        <p:spPr>
          <a:xfrm>
            <a:off x="585969" y="2964988"/>
            <a:ext cx="318303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Issue:</a:t>
            </a:r>
          </a:p>
          <a:p>
            <a:pPr marL="285750" indent="-285750">
              <a:buChar char="•"/>
            </a:pPr>
            <a:r>
              <a:rPr lang="en-US"/>
              <a:t>Gyroscope and light sensor not completely the right size</a:t>
            </a:r>
          </a:p>
          <a:p>
            <a:pPr marL="285750" indent="-285750">
              <a:buChar char="•"/>
            </a:pPr>
            <a:endParaRPr lang="en-US"/>
          </a:p>
          <a:p>
            <a:r>
              <a:rPr lang="en-US"/>
              <a:t>Solution:</a:t>
            </a:r>
          </a:p>
          <a:p>
            <a:pPr marL="285750" indent="-285750">
              <a:buChar char="•"/>
            </a:pPr>
            <a:r>
              <a:rPr lang="en-US"/>
              <a:t>Measure the sensors' dimensions and adjust</a:t>
            </a:r>
          </a:p>
          <a:p>
            <a:pPr marL="285750" lvl="2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4" name="Picture 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80B82B53-9552-AC38-98D9-D18B1F6F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08" y="1154638"/>
            <a:ext cx="1744884" cy="17832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FCFD992-C0BB-131E-35B3-9DF7CFF5EF1A}"/>
              </a:ext>
            </a:extLst>
          </p:cNvPr>
          <p:cNvGrpSpPr/>
          <p:nvPr/>
        </p:nvGrpSpPr>
        <p:grpSpPr>
          <a:xfrm>
            <a:off x="3955889" y="1161386"/>
            <a:ext cx="1080304" cy="1580783"/>
            <a:chOff x="3955889" y="1161386"/>
            <a:chExt cx="1080304" cy="1580783"/>
          </a:xfrm>
        </p:grpSpPr>
        <p:pic>
          <p:nvPicPr>
            <p:cNvPr id="7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53C23F8-10DD-10CF-1434-B861CC8B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889" y="1161386"/>
              <a:ext cx="1080304" cy="756937"/>
            </a:xfrm>
            <a:prstGeom prst="rect">
              <a:avLst/>
            </a:prstGeom>
          </p:spPr>
        </p:pic>
        <p:pic>
          <p:nvPicPr>
            <p:cNvPr id="8" name="Picture 8" descr="Shape&#10;&#10;Description automatically generated">
              <a:extLst>
                <a:ext uri="{FF2B5EF4-FFF2-40B4-BE49-F238E27FC236}">
                  <a16:creationId xmlns:a16="http://schemas.microsoft.com/office/drawing/2014/main" id="{15915E80-69BE-F132-3454-E9AC929F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89" y="1914589"/>
              <a:ext cx="1072105" cy="8275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9B0249-462B-D93A-4E0B-7A7441A4F0E7}"/>
              </a:ext>
            </a:extLst>
          </p:cNvPr>
          <p:cNvSpPr txBox="1"/>
          <p:nvPr/>
        </p:nvSpPr>
        <p:spPr>
          <a:xfrm>
            <a:off x="3701201" y="2936051"/>
            <a:ext cx="23221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Issue:</a:t>
            </a:r>
          </a:p>
          <a:p>
            <a:pPr marL="285750" indent="-285750">
              <a:buChar char="•"/>
            </a:pPr>
            <a:r>
              <a:rPr lang="en-US"/>
              <a:t>Lid had no way to stay closed</a:t>
            </a:r>
          </a:p>
          <a:p>
            <a:pPr marL="285750" indent="-285750">
              <a:buChar char="•"/>
            </a:pPr>
            <a:endParaRPr lang="en-US"/>
          </a:p>
          <a:p>
            <a:r>
              <a:rPr lang="en-US"/>
              <a:t>Solution:</a:t>
            </a:r>
          </a:p>
          <a:p>
            <a:pPr marL="285750" indent="-285750">
              <a:buChar char="•"/>
            </a:pPr>
            <a:r>
              <a:rPr lang="en-US"/>
              <a:t>Integrate clips to hold the parts together</a:t>
            </a:r>
          </a:p>
          <a:p>
            <a:pPr marL="285750" lvl="2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B9849EA-F8B5-3EE2-E364-94D918F2D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96" y="1159275"/>
            <a:ext cx="2142641" cy="1581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4CCAE-10F5-468D-FE50-7B1751F9A23A}"/>
              </a:ext>
            </a:extLst>
          </p:cNvPr>
          <p:cNvSpPr txBox="1"/>
          <p:nvPr/>
        </p:nvSpPr>
        <p:spPr>
          <a:xfrm>
            <a:off x="6025946" y="2965110"/>
            <a:ext cx="23221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Issue:</a:t>
            </a:r>
          </a:p>
          <a:p>
            <a:pPr marL="285750" indent="-285750">
              <a:buChar char="•"/>
            </a:pPr>
            <a:r>
              <a:rPr lang="en-US"/>
              <a:t>Arduino kept sliding around inside</a:t>
            </a:r>
          </a:p>
          <a:p>
            <a:pPr marL="285750" indent="-285750">
              <a:buChar char="•"/>
            </a:pPr>
            <a:endParaRPr lang="en-US"/>
          </a:p>
          <a:p>
            <a:r>
              <a:rPr lang="en-US"/>
              <a:t>Solution:</a:t>
            </a:r>
          </a:p>
          <a:p>
            <a:pPr marL="285750" indent="-285750">
              <a:buChar char="•"/>
            </a:pPr>
            <a:r>
              <a:rPr lang="en-US"/>
              <a:t>Add rails to keep it centered</a:t>
            </a:r>
          </a:p>
          <a:p>
            <a:pPr marL="285750" lvl="2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A33563EF-9673-EC71-ABA8-0796016D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869" y="327765"/>
            <a:ext cx="729932" cy="729932"/>
          </a:xfrm>
          <a:prstGeom prst="rect">
            <a:avLst/>
          </a:prstGeom>
        </p:spPr>
      </p:pic>
      <p:pic>
        <p:nvPicPr>
          <p:cNvPr id="14" name="Picture 13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D89853AB-9468-1886-5080-E3EBEECE1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93" y="334965"/>
            <a:ext cx="729932" cy="729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74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856E-085E-39C6-8357-616ED87E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Printing</a:t>
            </a:r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EC7918D-20EA-410A-D50B-6594C93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11" y="1406783"/>
            <a:ext cx="1367726" cy="1593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F99E6-F70F-550A-8DD3-5386731CF4A6}"/>
              </a:ext>
            </a:extLst>
          </p:cNvPr>
          <p:cNvSpPr txBox="1"/>
          <p:nvPr/>
        </p:nvSpPr>
        <p:spPr>
          <a:xfrm>
            <a:off x="929898" y="3138407"/>
            <a:ext cx="20341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 external perimeter for good structural strength</a:t>
            </a:r>
          </a:p>
        </p:txBody>
      </p:sp>
      <p:pic>
        <p:nvPicPr>
          <p:cNvPr id="5" name="Picture 5" descr="A picture containing text, solar cell&#10;&#10;Description automatically generated">
            <a:extLst>
              <a:ext uri="{FF2B5EF4-FFF2-40B4-BE49-F238E27FC236}">
                <a16:creationId xmlns:a16="http://schemas.microsoft.com/office/drawing/2014/main" id="{CDD5E199-736C-3350-5513-A43624CF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19" y="1449175"/>
            <a:ext cx="2743200" cy="152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6D34E-08F8-8610-4944-D59905E0424C}"/>
              </a:ext>
            </a:extLst>
          </p:cNvPr>
          <p:cNvSpPr txBox="1"/>
          <p:nvPr/>
        </p:nvSpPr>
        <p:spPr>
          <a:xfrm>
            <a:off x="3303075" y="3138406"/>
            <a:ext cx="25475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Parts as flat as possible to ease printing</a:t>
            </a:r>
          </a:p>
        </p:txBody>
      </p:sp>
      <p:pic>
        <p:nvPicPr>
          <p:cNvPr id="7" name="Picture 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1042EB14-0D8B-D7BA-046D-F2CD88394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238" y="1576155"/>
            <a:ext cx="1852047" cy="126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7CCB8-7947-0A47-5371-874C986C6C08}"/>
              </a:ext>
            </a:extLst>
          </p:cNvPr>
          <p:cNvSpPr txBox="1"/>
          <p:nvPr/>
        </p:nvSpPr>
        <p:spPr>
          <a:xfrm>
            <a:off x="6387238" y="3155713"/>
            <a:ext cx="25475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Wheel printed four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A92A-166D-556B-77D3-B1BE3FAF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719" y="609984"/>
            <a:ext cx="729932" cy="7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3955028" y="1107567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3955028" y="2283892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3955028" y="3461454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7989199" y="1107567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3"/>
          </p:nvPr>
        </p:nvSpPr>
        <p:spPr>
          <a:xfrm>
            <a:off x="857996" y="3805243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err="1"/>
              <a:t>Environments</a:t>
            </a:r>
            <a:r>
              <a:rPr lang="fr-FR" sz="1600"/>
              <a:t> and 3D </a:t>
            </a:r>
            <a:r>
              <a:rPr lang="fr-FR" sz="1600" err="1"/>
              <a:t>models</a:t>
            </a:r>
            <a:endParaRPr sz="1600"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idx="4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 idx="6"/>
          </p:nvPr>
        </p:nvSpPr>
        <p:spPr>
          <a:xfrm>
            <a:off x="4632053" y="1358134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600"/>
              <a:t>Modeling and 3D printing</a:t>
            </a:r>
            <a:endParaRPr sz="1600"/>
          </a:p>
        </p:txBody>
      </p:sp>
      <p:sp>
        <p:nvSpPr>
          <p:cNvPr id="247" name="Google Shape;247;p36"/>
          <p:cNvSpPr txBox="1">
            <a:spLocks noGrp="1"/>
          </p:cNvSpPr>
          <p:nvPr>
            <p:ph type="title" idx="9"/>
          </p:nvPr>
        </p:nvSpPr>
        <p:spPr>
          <a:xfrm>
            <a:off x="735426" y="1450181"/>
            <a:ext cx="38986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err="1"/>
              <a:t>Sensors</a:t>
            </a:r>
            <a:r>
              <a:rPr lang="fr-FR" sz="1600"/>
              <a:t> and </a:t>
            </a:r>
            <a:r>
              <a:rPr lang="fr-FR" sz="1600" err="1"/>
              <a:t>electronics</a:t>
            </a:r>
            <a:endParaRPr sz="1600"/>
          </a:p>
        </p:txBody>
      </p:sp>
      <p:sp>
        <p:nvSpPr>
          <p:cNvPr id="248" name="Google Shape;248;p36"/>
          <p:cNvSpPr txBox="1">
            <a:spLocks noGrp="1"/>
          </p:cNvSpPr>
          <p:nvPr>
            <p:ph type="title" idx="13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15"/>
          </p:nvPr>
        </p:nvSpPr>
        <p:spPr>
          <a:xfrm>
            <a:off x="743759" y="2461377"/>
            <a:ext cx="34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/>
              <a:t>Game design</a:t>
            </a:r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 idx="16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1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57" name="Google Shape;257;p36"/>
          <p:cNvCxnSpPr/>
          <p:nvPr/>
        </p:nvCxnSpPr>
        <p:spPr>
          <a:xfrm>
            <a:off x="737817" y="1279295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6"/>
          <p:cNvCxnSpPr/>
          <p:nvPr/>
        </p:nvCxnSpPr>
        <p:spPr>
          <a:xfrm>
            <a:off x="748600" y="2444837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6"/>
          <p:cNvCxnSpPr/>
          <p:nvPr/>
        </p:nvCxnSpPr>
        <p:spPr>
          <a:xfrm>
            <a:off x="737817" y="3633181"/>
            <a:ext cx="32175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6"/>
          <p:cNvCxnSpPr/>
          <p:nvPr/>
        </p:nvCxnSpPr>
        <p:spPr>
          <a:xfrm>
            <a:off x="4719037" y="1279295"/>
            <a:ext cx="32703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3" name="Google Shape;263;p36"/>
          <p:cNvGrpSpPr/>
          <p:nvPr/>
        </p:nvGrpSpPr>
        <p:grpSpPr>
          <a:xfrm rot="10800000" flipH="1">
            <a:off x="1708048" y="679688"/>
            <a:ext cx="208551" cy="228115"/>
            <a:chOff x="1348000" y="237300"/>
            <a:chExt cx="4772325" cy="5220025"/>
          </a:xfrm>
        </p:grpSpPr>
        <p:sp>
          <p:nvSpPr>
            <p:cNvPr id="264" name="Google Shape;264;p36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6"/>
          <p:cNvGrpSpPr/>
          <p:nvPr/>
        </p:nvGrpSpPr>
        <p:grpSpPr>
          <a:xfrm flipH="1">
            <a:off x="7227497" y="685163"/>
            <a:ext cx="161782" cy="228115"/>
            <a:chOff x="1348000" y="237300"/>
            <a:chExt cx="4772325" cy="5220025"/>
          </a:xfrm>
        </p:grpSpPr>
        <p:sp>
          <p:nvSpPr>
            <p:cNvPr id="267" name="Google Shape;267;p36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024120" y="651490"/>
            <a:ext cx="64276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err="1">
                <a:solidFill>
                  <a:srgbClr val="100E0E"/>
                </a:solidFill>
              </a:rPr>
              <a:t>Sensors</a:t>
            </a:r>
            <a:r>
              <a:rPr lang="fr-FR"/>
              <a:t> and </a:t>
            </a:r>
            <a:r>
              <a:rPr lang="fr-FR" err="1"/>
              <a:t>electronics</a:t>
            </a:r>
            <a:endParaRPr lang="en-US" err="1"/>
          </a:p>
        </p:txBody>
      </p:sp>
      <p:pic>
        <p:nvPicPr>
          <p:cNvPr id="2" name="Graphic 2" descr="Robot avec un remplissage uni">
            <a:extLst>
              <a:ext uri="{FF2B5EF4-FFF2-40B4-BE49-F238E27FC236}">
                <a16:creationId xmlns:a16="http://schemas.microsoft.com/office/drawing/2014/main" id="{D8D9552E-69B3-D513-37F5-B1146CBF4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958" y="609411"/>
            <a:ext cx="614504" cy="6145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6F8B13-9B2E-85D4-AB56-215A32607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9" t="5134" r="4391" b="11830"/>
          <a:stretch/>
        </p:blipFill>
        <p:spPr>
          <a:xfrm>
            <a:off x="1798622" y="1477696"/>
            <a:ext cx="5554056" cy="2923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024120" y="651490"/>
            <a:ext cx="64276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rgbClr val="100E0E"/>
                </a:solidFill>
              </a:rPr>
              <a:t>Arduino code : Gyroscope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9A375-ED95-134D-92EB-2DBC2F2E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" t="18481" r="68320" b="58659"/>
          <a:stretch/>
        </p:blipFill>
        <p:spPr>
          <a:xfrm>
            <a:off x="903082" y="1953474"/>
            <a:ext cx="2993815" cy="16787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9A3CA7-AE23-03E6-25A4-F9A46DE64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9" t="48033" r="72429" b="27377"/>
          <a:stretch/>
        </p:blipFill>
        <p:spPr>
          <a:xfrm>
            <a:off x="4060480" y="1527208"/>
            <a:ext cx="3655074" cy="2528203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73900431-4490-59B7-4F59-531612BF3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50" t="27153" r="35766" b="26401"/>
          <a:stretch/>
        </p:blipFill>
        <p:spPr>
          <a:xfrm>
            <a:off x="7831058" y="4053170"/>
            <a:ext cx="691819" cy="6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024120" y="651490"/>
            <a:ext cx="64276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rgbClr val="100E0E"/>
                </a:solidFill>
              </a:rPr>
              <a:t>Arduino code : Light </a:t>
            </a:r>
            <a:r>
              <a:rPr lang="fr-FR" err="1">
                <a:solidFill>
                  <a:srgbClr val="100E0E"/>
                </a:solidFill>
              </a:rPr>
              <a:t>sensor</a:t>
            </a:r>
            <a:endParaRPr lang="fr-FR" err="1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EC74DD8-9219-2B45-F082-B43F96E7F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4" t="23148" r="46804" b="37346"/>
          <a:stretch/>
        </p:blipFill>
        <p:spPr>
          <a:xfrm>
            <a:off x="1915938" y="1419697"/>
            <a:ext cx="5312697" cy="2850055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793A48E6-6E3F-BEB8-B384-8D04D34EA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50" t="27153" r="35766" b="26401"/>
          <a:stretch/>
        </p:blipFill>
        <p:spPr>
          <a:xfrm>
            <a:off x="7831058" y="4053170"/>
            <a:ext cx="691819" cy="6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024120" y="651490"/>
            <a:ext cx="64276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rgbClr val="100E0E"/>
                </a:solidFill>
              </a:rPr>
              <a:t>C# code</a:t>
            </a:r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E5D0D1-0910-4891-B444-597325303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77" t="45706" r="28710" b="38172"/>
          <a:stretch/>
        </p:blipFill>
        <p:spPr>
          <a:xfrm>
            <a:off x="1361416" y="1663010"/>
            <a:ext cx="6424726" cy="18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9"/>
          <p:cNvSpPr txBox="1">
            <a:spLocks noGrp="1"/>
          </p:cNvSpPr>
          <p:nvPr>
            <p:ph type="title"/>
          </p:nvPr>
        </p:nvSpPr>
        <p:spPr>
          <a:xfrm>
            <a:off x="4898922" y="1492104"/>
            <a:ext cx="2095332" cy="8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Game  </a:t>
            </a:r>
            <a:br>
              <a:rPr lang="en"/>
            </a:br>
            <a:r>
              <a:rPr lang="en"/>
              <a:t> </a:t>
            </a:r>
            <a:r>
              <a:rPr lang="en">
                <a:solidFill>
                  <a:schemeClr val="lt2"/>
                </a:solidFill>
              </a:rPr>
              <a:t>DESIGN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86" name="Google Shape;1486;p69"/>
          <p:cNvSpPr txBox="1">
            <a:spLocks noGrp="1"/>
          </p:cNvSpPr>
          <p:nvPr>
            <p:ph type="subTitle" idx="1"/>
          </p:nvPr>
        </p:nvSpPr>
        <p:spPr>
          <a:xfrm>
            <a:off x="4471408" y="2037678"/>
            <a:ext cx="29076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/>
              <a:t>Mineway Surfer prototype</a:t>
            </a:r>
          </a:p>
        </p:txBody>
      </p:sp>
      <p:sp>
        <p:nvSpPr>
          <p:cNvPr id="1488" name="Google Shape;1488;p69"/>
          <p:cNvSpPr/>
          <p:nvPr/>
        </p:nvSpPr>
        <p:spPr>
          <a:xfrm>
            <a:off x="754008" y="1488145"/>
            <a:ext cx="3110915" cy="2168798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rgbClr val="F52E3C"/>
              </a:gs>
              <a:gs pos="100000">
                <a:srgbClr val="F59A1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" name="Google Shape;1489;p69"/>
          <p:cNvGrpSpPr/>
          <p:nvPr/>
        </p:nvGrpSpPr>
        <p:grpSpPr>
          <a:xfrm rot="10800000" flipH="1">
            <a:off x="4235873" y="1791265"/>
            <a:ext cx="255524" cy="267258"/>
            <a:chOff x="1348000" y="237300"/>
            <a:chExt cx="4772325" cy="5220025"/>
          </a:xfrm>
        </p:grpSpPr>
        <p:sp>
          <p:nvSpPr>
            <p:cNvPr id="1490" name="Google Shape;1490;p69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69"/>
          <p:cNvGrpSpPr/>
          <p:nvPr/>
        </p:nvGrpSpPr>
        <p:grpSpPr>
          <a:xfrm flipH="1">
            <a:off x="7356813" y="1790559"/>
            <a:ext cx="208754" cy="267258"/>
            <a:chOff x="1348000" y="237300"/>
            <a:chExt cx="4772325" cy="5220025"/>
          </a:xfrm>
        </p:grpSpPr>
        <p:sp>
          <p:nvSpPr>
            <p:cNvPr id="1493" name="Google Shape;1493;p69"/>
            <p:cNvSpPr/>
            <p:nvPr/>
          </p:nvSpPr>
          <p:spPr>
            <a:xfrm>
              <a:off x="3522925" y="237300"/>
              <a:ext cx="2597400" cy="5220025"/>
            </a:xfrm>
            <a:custGeom>
              <a:avLst/>
              <a:gdLst/>
              <a:ahLst/>
              <a:cxnLst/>
              <a:rect l="l" t="t" r="r" b="b"/>
              <a:pathLst>
                <a:path w="103896" h="208801" extrusionOk="0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1348000" y="237300"/>
              <a:ext cx="2732750" cy="5220025"/>
            </a:xfrm>
            <a:custGeom>
              <a:avLst/>
              <a:gdLst/>
              <a:ahLst/>
              <a:cxnLst/>
              <a:rect l="l" t="t" r="r" b="b"/>
              <a:pathLst>
                <a:path w="109310" h="208801" extrusionOk="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5" name="Google Shape;1495;p69"/>
          <p:cNvSpPr/>
          <p:nvPr/>
        </p:nvSpPr>
        <p:spPr>
          <a:xfrm rot="16200000">
            <a:off x="2224755" y="1037296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69"/>
          <p:cNvSpPr/>
          <p:nvPr/>
        </p:nvSpPr>
        <p:spPr>
          <a:xfrm rot="5400000">
            <a:off x="2224755" y="3776464"/>
            <a:ext cx="208573" cy="386116"/>
          </a:xfrm>
          <a:custGeom>
            <a:avLst/>
            <a:gdLst/>
            <a:ahLst/>
            <a:cxnLst/>
            <a:rect l="l" t="t" r="r" b="b"/>
            <a:pathLst>
              <a:path w="65796" h="121803" extrusionOk="0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7" name="Google Shape;1497;p69"/>
          <p:cNvCxnSpPr/>
          <p:nvPr/>
        </p:nvCxnSpPr>
        <p:spPr>
          <a:xfrm>
            <a:off x="4384627" y="1373250"/>
            <a:ext cx="3456600" cy="0"/>
          </a:xfrm>
          <a:prstGeom prst="straightConnector1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8" name="Google Shape;1498;p69"/>
          <p:cNvSpPr/>
          <p:nvPr/>
        </p:nvSpPr>
        <p:spPr>
          <a:xfrm>
            <a:off x="7847897" y="1201539"/>
            <a:ext cx="343500" cy="343500"/>
          </a:xfrm>
          <a:prstGeom prst="ellipse">
            <a:avLst/>
          </a:prstGeom>
          <a:noFill/>
          <a:ln w="9525" cap="flat" cmpd="sng">
            <a:solidFill>
              <a:srgbClr val="10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69"/>
          <p:cNvSpPr txBox="1"/>
          <p:nvPr/>
        </p:nvSpPr>
        <p:spPr>
          <a:xfrm>
            <a:off x="7774388" y="1255512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9364D14-2F81-E2C5-EB3E-3C6A3175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56" y="1589738"/>
            <a:ext cx="2876289" cy="1509956"/>
          </a:xfrm>
          <a:prstGeom prst="rect">
            <a:avLst/>
          </a:prstGeom>
        </p:spPr>
      </p:pic>
      <p:pic>
        <p:nvPicPr>
          <p:cNvPr id="15" name="Picture 14" descr="Icon">
            <a:extLst>
              <a:ext uri="{FF2B5EF4-FFF2-40B4-BE49-F238E27FC236}">
                <a16:creationId xmlns:a16="http://schemas.microsoft.com/office/drawing/2014/main" id="{A90547BC-9672-DFA8-890E-C5BDA3BF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4" y="443291"/>
            <a:ext cx="1233600" cy="6939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AF83BDF-5B3E-0BC8-184B-FFBB6B52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873" y="2820359"/>
            <a:ext cx="3449791" cy="1617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53FC6B-4B98-9A08-7F1F-630F311C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967" y="3127396"/>
            <a:ext cx="977082" cy="719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A03E14E0-2944-A407-9BC1-D605E0BD51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6586" y="1283067"/>
            <a:ext cx="2929166" cy="3214686"/>
          </a:xfrm>
        </p:spPr>
        <p:txBody>
          <a:bodyPr/>
          <a:lstStyle/>
          <a:p>
            <a:r>
              <a:rPr lang="fr-FR" sz="1500" b="1" u="sng" err="1"/>
              <a:t>What</a:t>
            </a:r>
            <a:r>
              <a:rPr lang="fr-FR" sz="1500" b="1" u="sng"/>
              <a:t> </a:t>
            </a:r>
            <a:r>
              <a:rPr lang="fr-FR" sz="1500" b="1" u="sng" err="1"/>
              <a:t>is</a:t>
            </a:r>
            <a:r>
              <a:rPr lang="fr-FR" sz="1500" b="1" u="sng"/>
              <a:t> </a:t>
            </a:r>
            <a:r>
              <a:rPr lang="fr-FR" sz="1500" b="1" u="sng" err="1"/>
              <a:t>it</a:t>
            </a:r>
            <a:r>
              <a:rPr lang="fr-FR" sz="1500" b="1" u="sng"/>
              <a:t> ?</a:t>
            </a:r>
          </a:p>
          <a:p>
            <a:endParaRPr lang="fr-FR" sz="1500" u="sng"/>
          </a:p>
          <a:p>
            <a:pPr>
              <a:buFont typeface="Arial"/>
              <a:buChar char="•"/>
            </a:pPr>
            <a:r>
              <a:rPr lang="fr-FR" sz="1500"/>
              <a:t>2D/3D engine and </a:t>
            </a:r>
            <a:r>
              <a:rPr lang="fr-FR" sz="1500" err="1"/>
              <a:t>framework</a:t>
            </a:r>
            <a:endParaRPr lang="fr-FR" sz="1500"/>
          </a:p>
          <a:p>
            <a:pPr>
              <a:buFont typeface="Arial"/>
              <a:buChar char="•"/>
            </a:pPr>
            <a:r>
              <a:rPr lang="fr-FR" sz="1500"/>
              <a:t>Supports </a:t>
            </a:r>
            <a:r>
              <a:rPr lang="fr-FR" sz="1500" err="1"/>
              <a:t>most</a:t>
            </a:r>
            <a:r>
              <a:rPr lang="fr-FR" sz="1500"/>
              <a:t> formats</a:t>
            </a:r>
          </a:p>
          <a:p>
            <a:pPr>
              <a:buFont typeface="Arial"/>
              <a:buChar char="•"/>
            </a:pPr>
            <a:r>
              <a:rPr lang="fr-FR" sz="1500" err="1"/>
              <a:t>Allows</a:t>
            </a:r>
            <a:r>
              <a:rPr lang="fr-FR" sz="1500"/>
              <a:t> imports of </a:t>
            </a:r>
            <a:r>
              <a:rPr lang="fr-FR" sz="1500" err="1"/>
              <a:t>many</a:t>
            </a:r>
            <a:r>
              <a:rPr lang="fr-FR" sz="1500"/>
              <a:t> assets</a:t>
            </a:r>
          </a:p>
          <a:p>
            <a:pPr>
              <a:buFont typeface="Arial"/>
              <a:buChar char="•"/>
            </a:pPr>
            <a:r>
              <a:rPr lang="fr-FR" sz="1500" err="1"/>
              <a:t>Eases</a:t>
            </a:r>
            <a:r>
              <a:rPr lang="fr-FR" sz="1500"/>
              <a:t> </a:t>
            </a:r>
            <a:r>
              <a:rPr lang="fr-FR" sz="1500" err="1"/>
              <a:t>object</a:t>
            </a:r>
            <a:r>
              <a:rPr lang="fr-FR" sz="1500"/>
              <a:t> control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11102F0-AEE8-1878-1824-1447D55C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04" y="602484"/>
            <a:ext cx="4839300" cy="572700"/>
          </a:xfrm>
        </p:spPr>
        <p:txBody>
          <a:bodyPr/>
          <a:lstStyle/>
          <a:p>
            <a:r>
              <a:rPr lang="en-US"/>
              <a:t>Unity</a:t>
            </a:r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9E998-BA5D-C5D1-39CE-1331ABF535BC}"/>
              </a:ext>
            </a:extLst>
          </p:cNvPr>
          <p:cNvSpPr txBox="1"/>
          <p:nvPr/>
        </p:nvSpPr>
        <p:spPr>
          <a:xfrm>
            <a:off x="4936144" y="2220464"/>
            <a:ext cx="3052329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b="1" u="sng">
                <a:latin typeface="Montserrat"/>
              </a:rPr>
              <a:t>What did we learn ?</a:t>
            </a:r>
            <a:endParaRPr lang="en-US" b="1"/>
          </a:p>
          <a:p>
            <a:endParaRPr lang="en-US" sz="1500" b="1" u="sng">
              <a:latin typeface="Montserrat"/>
            </a:endParaRPr>
          </a:p>
          <a:p>
            <a:pPr marL="285750" indent="-285750">
              <a:buChar char="•"/>
            </a:pPr>
            <a:r>
              <a:rPr lang="en-US" sz="1500">
                <a:latin typeface="Montserrat"/>
              </a:rPr>
              <a:t>Manipulate an object</a:t>
            </a:r>
          </a:p>
          <a:p>
            <a:pPr marL="285750" indent="-285750">
              <a:buChar char="•"/>
            </a:pPr>
            <a:r>
              <a:rPr lang="en-US" sz="1500">
                <a:latin typeface="Montserrat"/>
              </a:rPr>
              <a:t>Generating a random cycle</a:t>
            </a:r>
          </a:p>
          <a:p>
            <a:pPr marL="285750" indent="-285750">
              <a:buChar char="•"/>
            </a:pPr>
            <a:r>
              <a:rPr lang="en-US" sz="1500">
                <a:latin typeface="Montserrat"/>
              </a:rPr>
              <a:t>Creating a game START/OVER panel</a:t>
            </a:r>
          </a:p>
          <a:p>
            <a:pPr marL="285750" indent="-285750">
              <a:buChar char="•"/>
            </a:pPr>
            <a:r>
              <a:rPr lang="en-US" sz="1500">
                <a:latin typeface="Montserrat"/>
              </a:rPr>
              <a:t>Making a game is not as easy as it sounds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B72870-DE75-9E59-C3C0-532C0C75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34" y="558926"/>
            <a:ext cx="2743200" cy="144215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366EEB-22CE-29C3-A6CA-2682C796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85" y="3571951"/>
            <a:ext cx="2743200" cy="1131103"/>
          </a:xfrm>
          <a:prstGeom prst="rect">
            <a:avLst/>
          </a:prstGeom>
        </p:spPr>
      </p:pic>
      <p:pic>
        <p:nvPicPr>
          <p:cNvPr id="8" name="Picture 7" descr="Icon">
            <a:extLst>
              <a:ext uri="{FF2B5EF4-FFF2-40B4-BE49-F238E27FC236}">
                <a16:creationId xmlns:a16="http://schemas.microsoft.com/office/drawing/2014/main" id="{1A32729A-BB8D-D8DC-9133-8F71824E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21" y="513750"/>
            <a:ext cx="1233600" cy="6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0081"/>
      </p:ext>
    </p:extLst>
  </p:cSld>
  <p:clrMapOvr>
    <a:masterClrMapping/>
  </p:clrMapOvr>
</p:sld>
</file>

<file path=ppt/theme/theme1.xml><?xml version="1.0" encoding="utf-8"?>
<a:theme xmlns:a="http://schemas.openxmlformats.org/drawingml/2006/main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3EFED9BEBA84CBD6F442D7D2E89B1" ma:contentTypeVersion="14" ma:contentTypeDescription="Crée un document." ma:contentTypeScope="" ma:versionID="3a417dbbc260e61203ebebb3ab1a1e9f">
  <xsd:schema xmlns:xsd="http://www.w3.org/2001/XMLSchema" xmlns:xs="http://www.w3.org/2001/XMLSchema" xmlns:p="http://schemas.microsoft.com/office/2006/metadata/properties" xmlns:ns3="6058e45f-7ecd-4bc3-992c-240e58984714" xmlns:ns4="25a3cccc-6e0e-4c5f-9603-d75d311aba31" targetNamespace="http://schemas.microsoft.com/office/2006/metadata/properties" ma:root="true" ma:fieldsID="13bf50bb3459145f5c4e7aba562a2c04" ns3:_="" ns4:_="">
    <xsd:import namespace="6058e45f-7ecd-4bc3-992c-240e58984714"/>
    <xsd:import namespace="25a3cccc-6e0e-4c5f-9603-d75d311aba31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ingHintHash" minOccurs="0"/>
                <xsd:element ref="ns3:SharedWithUser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8e45f-7ecd-4bc3-992c-240e58984714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9" nillable="true" ma:displayName="Partage du hachage d’indicateur" ma:hidden="true" ma:internalName="SharingHintHash" ma:readOnly="true">
      <xsd:simpleType>
        <xsd:restriction base="dms:Text"/>
      </xsd:simpleType>
    </xsd:element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3cccc-6e0e-4c5f-9603-d75d311ab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a3cccc-6e0e-4c5f-9603-d75d311aba31" xsi:nil="true"/>
  </documentManagement>
</p:properties>
</file>

<file path=customXml/itemProps1.xml><?xml version="1.0" encoding="utf-8"?>
<ds:datastoreItem xmlns:ds="http://schemas.openxmlformats.org/officeDocument/2006/customXml" ds:itemID="{21E9D0B1-AFBA-4FE3-BA08-C72CEC5BF2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AACDFE-F295-486C-BF35-E71C84A3203F}">
  <ds:schemaRefs>
    <ds:schemaRef ds:uri="25a3cccc-6e0e-4c5f-9603-d75d311aba31"/>
    <ds:schemaRef ds:uri="6058e45f-7ecd-4bc3-992c-240e589847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DE5E90-C853-4C68-8E80-4AAE9D47B155}">
  <ds:schemaRefs>
    <ds:schemaRef ds:uri="http://schemas.microsoft.com/office/2006/documentManagement/types"/>
    <ds:schemaRef ds:uri="25a3cccc-6e0e-4c5f-9603-d75d311aba31"/>
    <ds:schemaRef ds:uri="http://purl.org/dc/dcmitype/"/>
    <ds:schemaRef ds:uri="6058e45f-7ecd-4bc3-992c-240e58984714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Affichage à l'écran (16:9)</PresentationFormat>
  <Paragraphs>120</Paragraphs>
  <Slides>28</Slides>
  <Notes>12</Notes>
  <HiddenSlides>0</HiddenSlides>
  <MMClips>1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30" baseType="lpstr">
      <vt:lpstr>Gamer Video Channel Business Plan by Slidesgo</vt:lpstr>
      <vt:lpstr>Thème Office</vt:lpstr>
      <vt:lpstr>MINEWAY SURFER</vt:lpstr>
      <vt:lpstr>IOT, what is it?</vt:lpstr>
      <vt:lpstr>2</vt:lpstr>
      <vt:lpstr>Sensors and electronics</vt:lpstr>
      <vt:lpstr>Arduino code : Gyroscope</vt:lpstr>
      <vt:lpstr>Arduino code : Light sensor</vt:lpstr>
      <vt:lpstr>C# code</vt:lpstr>
      <vt:lpstr>Game    DESIGN</vt:lpstr>
      <vt:lpstr>Unity</vt:lpstr>
      <vt:lpstr>VS Code</vt:lpstr>
      <vt:lpstr>The link between vs code and unity</vt:lpstr>
      <vt:lpstr>Environments &amp; 3d Models</vt:lpstr>
      <vt:lpstr>Blender</vt:lpstr>
      <vt:lpstr>Features</vt:lpstr>
      <vt:lpstr>Modelling &amp; Sculpting</vt:lpstr>
      <vt:lpstr>Simulation</vt:lpstr>
      <vt:lpstr>Animation</vt:lpstr>
      <vt:lpstr>Rendering</vt:lpstr>
      <vt:lpstr>3d objects Library</vt:lpstr>
      <vt:lpstr>Présentation PowerPoint</vt:lpstr>
      <vt:lpstr>Présentation PowerPoint</vt:lpstr>
      <vt:lpstr>Présentation PowerPoint</vt:lpstr>
      <vt:lpstr>Worlds made</vt:lpstr>
      <vt:lpstr>Blender team horizons</vt:lpstr>
      <vt:lpstr>CAD Modeling​ and Printing</vt:lpstr>
      <vt:lpstr>CAD Models</vt:lpstr>
      <vt:lpstr>Modeling</vt:lpstr>
      <vt:lpstr>3D Printing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MINEWAY SURFER</dc:title>
  <dc:creator>TheNewWave Wave</dc:creator>
  <cp:lastModifiedBy>Cyrian Crusson</cp:lastModifiedBy>
  <cp:revision>5</cp:revision>
  <dcterms:modified xsi:type="dcterms:W3CDTF">2023-10-25T01:28:30Z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0x010100E4D3EFED9BEBA84CBD6F442D7D2E89B1</vt:lpwstr>
  </property>
</Properties>
</file>